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0" r:id="rId1"/>
  </p:sldMasterIdLst>
  <p:handoutMasterIdLst>
    <p:handoutMasterId r:id="rId62"/>
  </p:handoutMasterIdLst>
  <p:sldIdLst>
    <p:sldId id="256" r:id="rId2"/>
    <p:sldId id="257" r:id="rId3"/>
    <p:sldId id="263" r:id="rId4"/>
    <p:sldId id="264" r:id="rId5"/>
    <p:sldId id="265" r:id="rId6"/>
    <p:sldId id="276" r:id="rId7"/>
    <p:sldId id="277" r:id="rId8"/>
    <p:sldId id="278" r:id="rId9"/>
    <p:sldId id="290" r:id="rId10"/>
    <p:sldId id="293" r:id="rId11"/>
    <p:sldId id="296" r:id="rId12"/>
    <p:sldId id="298" r:id="rId13"/>
    <p:sldId id="294" r:id="rId14"/>
    <p:sldId id="295" r:id="rId15"/>
    <p:sldId id="299" r:id="rId16"/>
    <p:sldId id="300" r:id="rId17"/>
    <p:sldId id="275" r:id="rId18"/>
    <p:sldId id="274" r:id="rId19"/>
    <p:sldId id="268" r:id="rId20"/>
    <p:sldId id="269" r:id="rId21"/>
    <p:sldId id="270" r:id="rId22"/>
    <p:sldId id="271" r:id="rId23"/>
    <p:sldId id="272" r:id="rId24"/>
    <p:sldId id="273" r:id="rId25"/>
    <p:sldId id="286" r:id="rId26"/>
    <p:sldId id="287" r:id="rId27"/>
    <p:sldId id="288" r:id="rId28"/>
    <p:sldId id="291" r:id="rId29"/>
    <p:sldId id="292" r:id="rId30"/>
    <p:sldId id="301" r:id="rId31"/>
    <p:sldId id="302" r:id="rId32"/>
    <p:sldId id="303" r:id="rId33"/>
    <p:sldId id="304" r:id="rId34"/>
    <p:sldId id="259" r:id="rId35"/>
    <p:sldId id="305" r:id="rId36"/>
    <p:sldId id="306" r:id="rId37"/>
    <p:sldId id="308" r:id="rId38"/>
    <p:sldId id="310" r:id="rId39"/>
    <p:sldId id="260" r:id="rId40"/>
    <p:sldId id="262" r:id="rId41"/>
    <p:sldId id="261" r:id="rId42"/>
    <p:sldId id="322" r:id="rId43"/>
    <p:sldId id="317" r:id="rId44"/>
    <p:sldId id="318" r:id="rId45"/>
    <p:sldId id="319" r:id="rId46"/>
    <p:sldId id="320" r:id="rId47"/>
    <p:sldId id="321" r:id="rId48"/>
    <p:sldId id="326" r:id="rId49"/>
    <p:sldId id="327" r:id="rId50"/>
    <p:sldId id="311" r:id="rId51"/>
    <p:sldId id="323" r:id="rId52"/>
    <p:sldId id="324" r:id="rId53"/>
    <p:sldId id="325" r:id="rId54"/>
    <p:sldId id="280" r:id="rId55"/>
    <p:sldId id="282" r:id="rId56"/>
    <p:sldId id="283" r:id="rId57"/>
    <p:sldId id="284" r:id="rId58"/>
    <p:sldId id="285" r:id="rId59"/>
    <p:sldId id="281" r:id="rId60"/>
    <p:sldId id="289" r:id="rId6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gray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>
        <p:scale>
          <a:sx n="100" d="100"/>
          <a:sy n="100" d="100"/>
        </p:scale>
        <p:origin x="-80" y="160"/>
      </p:cViewPr>
      <p:guideLst>
        <p:guide orient="horz" pos="1045"/>
        <p:guide pos="4619"/>
        <p:guide pos="457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4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printerSettings" Target="printerSettings/printerSettings1.bin"/><Relationship Id="rId64" Type="http://schemas.openxmlformats.org/officeDocument/2006/relationships/presProps" Target="presProps.xml"/><Relationship Id="rId65" Type="http://schemas.openxmlformats.org/officeDocument/2006/relationships/viewProps" Target="viewProps.xml"/><Relationship Id="rId66" Type="http://schemas.openxmlformats.org/officeDocument/2006/relationships/theme" Target="theme/theme1.xml"/><Relationship Id="rId67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4" Type="http://schemas.openxmlformats.org/officeDocument/2006/relationships/image" Target="../media/image6.emf"/><Relationship Id="rId1" Type="http://schemas.openxmlformats.org/officeDocument/2006/relationships/image" Target="../media/image4.emf"/><Relationship Id="rId2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91D9E5-4684-6249-8F4C-975891A97540}" type="datetimeFigureOut">
              <a:rPr lang="en-US" smtClean="0"/>
              <a:t>2/6/15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4AD9CF-D922-F04B-B12F-92384CC12E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6859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6E0EB267-71F4-0E43-98A8-554CCB39EE2B}" type="datetimeFigureOut">
              <a:rPr lang="en-US" smtClean="0"/>
              <a:t>2/6/15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EB267-71F4-0E43-98A8-554CCB39EE2B}" type="datetimeFigureOut">
              <a:rPr lang="en-US" smtClean="0"/>
              <a:t>2/6/15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F3CC2-BE74-AD44-A862-5BC1193470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6E0EB267-71F4-0E43-98A8-554CCB39EE2B}" type="datetimeFigureOut">
              <a:rPr lang="en-US" smtClean="0"/>
              <a:t>2/6/15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A4F3CC2-BE74-AD44-A862-5BC11934709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EB267-71F4-0E43-98A8-554CCB39EE2B}" type="datetimeFigureOut">
              <a:rPr lang="en-US" smtClean="0"/>
              <a:t>2/6/15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A4F3CC2-BE74-AD44-A862-5BC11934709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EB267-71F4-0E43-98A8-554CCB39EE2B}" type="datetimeFigureOut">
              <a:rPr lang="en-US" smtClean="0"/>
              <a:t>2/6/15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A4F3CC2-BE74-AD44-A862-5BC11934709C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E0EB267-71F4-0E43-98A8-554CCB39EE2B}" type="datetimeFigureOut">
              <a:rPr lang="en-US" smtClean="0"/>
              <a:t>2/6/15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A4F3CC2-BE74-AD44-A862-5BC11934709C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E0EB267-71F4-0E43-98A8-554CCB39EE2B}" type="datetimeFigureOut">
              <a:rPr lang="en-US" smtClean="0"/>
              <a:t>2/6/15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A4F3CC2-BE74-AD44-A862-5BC11934709C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EB267-71F4-0E43-98A8-554CCB39EE2B}" type="datetimeFigureOut">
              <a:rPr lang="en-US" smtClean="0"/>
              <a:t>2/6/15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A4F3CC2-BE74-AD44-A862-5BC1193470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EB267-71F4-0E43-98A8-554CCB39EE2B}" type="datetimeFigureOut">
              <a:rPr lang="en-US" smtClean="0"/>
              <a:t>2/6/15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A4F3CC2-BE74-AD44-A862-5BC11934709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0EB267-71F4-0E43-98A8-554CCB39EE2B}" type="datetimeFigureOut">
              <a:rPr lang="en-US" smtClean="0"/>
              <a:t>2/6/15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6E0EB267-71F4-0E43-98A8-554CCB39EE2B}" type="datetimeFigureOut">
              <a:rPr lang="en-US" smtClean="0"/>
              <a:t>2/6/15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A4F3CC2-BE74-AD44-A862-5BC11934709C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E0EB267-71F4-0E43-98A8-554CCB39EE2B}" type="datetimeFigureOut">
              <a:rPr lang="en-US" smtClean="0"/>
              <a:t>2/6/15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A4F3CC2-BE74-AD44-A862-5BC11934709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3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incompetech.com/graphpaper/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emf"/><Relationship Id="rId3" Type="http://schemas.openxmlformats.org/officeDocument/2006/relationships/image" Target="../media/image2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4" Type="http://schemas.openxmlformats.org/officeDocument/2006/relationships/image" Target="../media/image4.emf"/><Relationship Id="rId5" Type="http://schemas.openxmlformats.org/officeDocument/2006/relationships/oleObject" Target="../embeddings/oleObject3.bin"/><Relationship Id="rId6" Type="http://schemas.openxmlformats.org/officeDocument/2006/relationships/image" Target="../media/image3.emf"/><Relationship Id="rId7" Type="http://schemas.openxmlformats.org/officeDocument/2006/relationships/oleObject" Target="../embeddings/oleObject4.bin"/><Relationship Id="rId8" Type="http://schemas.openxmlformats.org/officeDocument/2006/relationships/image" Target="../media/image5.emf"/><Relationship Id="rId9" Type="http://schemas.openxmlformats.org/officeDocument/2006/relationships/oleObject" Target="../embeddings/oleObject5.bin"/><Relationship Id="rId10" Type="http://schemas.openxmlformats.org/officeDocument/2006/relationships/image" Target="../media/image6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4" Type="http://schemas.openxmlformats.org/officeDocument/2006/relationships/image" Target="../media/image33.emf"/><Relationship Id="rId5" Type="http://schemas.openxmlformats.org/officeDocument/2006/relationships/image" Target="../media/image34.emf"/><Relationship Id="rId6" Type="http://schemas.openxmlformats.org/officeDocument/2006/relationships/image" Target="../media/image35.em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4" Type="http://schemas.openxmlformats.org/officeDocument/2006/relationships/image" Target="../media/image37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emf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4" Type="http://schemas.openxmlformats.org/officeDocument/2006/relationships/image" Target="../media/image39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mailto:saddingt@csusb.edu" TargetMode="External"/><Relationship Id="rId3" Type="http://schemas.openxmlformats.org/officeDocument/2006/relationships/hyperlink" Target="http://www.quadrivium.info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87385" y="2322682"/>
            <a:ext cx="6508279" cy="482037"/>
          </a:xfrm>
        </p:spPr>
        <p:txBody>
          <a:bodyPr>
            <a:noAutofit/>
          </a:bodyPr>
          <a:lstStyle/>
          <a:p>
            <a:r>
              <a:rPr lang="en-US" sz="4800" dirty="0" smtClean="0"/>
              <a:t>Decimal number sense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32896" y="4871049"/>
            <a:ext cx="5048250" cy="1085379"/>
          </a:xfrm>
        </p:spPr>
        <p:txBody>
          <a:bodyPr>
            <a:noAutofit/>
          </a:bodyPr>
          <a:lstStyle/>
          <a:p>
            <a:r>
              <a:rPr lang="en-US" sz="2400" dirty="0" err="1" smtClean="0"/>
              <a:t>MaTHink</a:t>
            </a:r>
            <a:r>
              <a:rPr lang="en-US" sz="2400" dirty="0" smtClean="0"/>
              <a:t> 2015</a:t>
            </a:r>
          </a:p>
          <a:p>
            <a:r>
              <a:rPr lang="en-US" sz="2400" dirty="0" smtClean="0"/>
              <a:t>Riverside County Office of Education</a:t>
            </a:r>
            <a:endParaRPr lang="en-US" sz="24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32896" y="3085025"/>
            <a:ext cx="5251599" cy="9334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6600" kern="1200" cap="none" spc="-100" baseline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dirty="0" smtClean="0"/>
              <a:t>Susan Addington</a:t>
            </a:r>
            <a:br>
              <a:rPr lang="en-US" sz="3200" dirty="0" smtClean="0"/>
            </a:br>
            <a:r>
              <a:rPr lang="en-US" sz="3200" dirty="0" smtClean="0"/>
              <a:t>CSUSB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896735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Everyday objects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199"/>
            <a:ext cx="8153400" cy="4889691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What could you easily divide into tenths to help students understand decimals like 1.4?</a:t>
            </a:r>
          </a:p>
          <a:p>
            <a:r>
              <a:rPr lang="en-US" dirty="0" smtClean="0"/>
              <a:t>A peanut butter sandwich</a:t>
            </a:r>
          </a:p>
          <a:p>
            <a:pPr lvl="1"/>
            <a:r>
              <a:rPr lang="en-US" dirty="0" smtClean="0"/>
              <a:t>Do we have enough so that everybody can have .3 of a sandwich?</a:t>
            </a:r>
          </a:p>
          <a:p>
            <a:r>
              <a:rPr lang="en-US" dirty="0" smtClean="0"/>
              <a:t>An apple: cut in half horizontally; use seeds to cut each half in fifths.</a:t>
            </a:r>
          </a:p>
          <a:p>
            <a:pPr lvl="1"/>
            <a:r>
              <a:rPr lang="en-US" dirty="0" smtClean="0"/>
              <a:t>How much would each person get if we shared these 12 apples equally with everyone, and we cut the apples in tenths? Cut the apples, give out, check with a calculator.</a:t>
            </a:r>
          </a:p>
          <a:p>
            <a:r>
              <a:rPr lang="en-US" dirty="0" smtClean="0"/>
              <a:t>Money</a:t>
            </a:r>
          </a:p>
          <a:p>
            <a:pPr lvl="1"/>
            <a:r>
              <a:rPr lang="en-US" dirty="0" smtClean="0"/>
              <a:t>How much is 1/10 of a dollar?</a:t>
            </a:r>
          </a:p>
          <a:p>
            <a:pPr lvl="1"/>
            <a:r>
              <a:rPr lang="en-US" dirty="0" smtClean="0"/>
              <a:t>What fraction of a dollar is a penny?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684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Fraction strips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Tenth strips and hundredth strips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(Available soon, I hope, from the Measuring the World store at http://</a:t>
            </a:r>
            <a:r>
              <a:rPr lang="en-US" dirty="0" err="1" smtClean="0"/>
              <a:t>www.quadrivium.info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" name="Picture 3" descr="DecimalFraction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00" y="2326135"/>
            <a:ext cx="7784592" cy="229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8008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Cuisenaire rods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58937"/>
            <a:ext cx="3950630" cy="4928651"/>
          </a:xfrm>
        </p:spPr>
        <p:txBody>
          <a:bodyPr/>
          <a:lstStyle/>
          <a:p>
            <a:r>
              <a:rPr lang="en-US" dirty="0" smtClean="0"/>
              <a:t>Lengths are 1 cm to 10 cm.</a:t>
            </a:r>
          </a:p>
          <a:p>
            <a:r>
              <a:rPr lang="en-US" dirty="0" smtClean="0"/>
              <a:t>Use the 10 cm rod (orange) as the whole.</a:t>
            </a:r>
          </a:p>
          <a:p>
            <a:r>
              <a:rPr lang="en-US" dirty="0" smtClean="0"/>
              <a:t>What numbers are shown by the other lengths?</a:t>
            </a:r>
            <a:endParaRPr lang="en-US" dirty="0"/>
          </a:p>
        </p:txBody>
      </p:sp>
      <p:pic>
        <p:nvPicPr>
          <p:cNvPr id="4" name="Picture 3" descr="CRodsEAIa72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4" t="3429" r="9069" b="9176"/>
          <a:stretch/>
        </p:blipFill>
        <p:spPr>
          <a:xfrm>
            <a:off x="4744693" y="1861210"/>
            <a:ext cx="4214404" cy="4521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503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Standard units in the metric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Make sure everyone has experience measuring length in meters and centimeters</a:t>
            </a:r>
          </a:p>
          <a:p>
            <a:pPr lvl="1"/>
            <a:r>
              <a:rPr lang="en-US" dirty="0" smtClean="0"/>
              <a:t>Meter sticks (at least one per group)</a:t>
            </a:r>
          </a:p>
          <a:p>
            <a:pPr lvl="1"/>
            <a:r>
              <a:rPr lang="en-US" dirty="0" smtClean="0"/>
              <a:t>Rulers</a:t>
            </a:r>
          </a:p>
          <a:p>
            <a:pPr lvl="1"/>
            <a:r>
              <a:rPr lang="en-US" dirty="0" smtClean="0"/>
              <a:t>Metal tape measure: buy in bulk at Dollar Tree. Chinese-made ones have both inches and cm.</a:t>
            </a:r>
          </a:p>
          <a:p>
            <a:r>
              <a:rPr lang="en-US" dirty="0" smtClean="0"/>
              <a:t>Prefixes:</a:t>
            </a:r>
          </a:p>
          <a:p>
            <a:pPr lvl="1"/>
            <a:r>
              <a:rPr lang="en-US" dirty="0" err="1" smtClean="0"/>
              <a:t>Deci</a:t>
            </a:r>
            <a:r>
              <a:rPr lang="en-US" dirty="0" smtClean="0"/>
              <a:t>- means 1/10 of</a:t>
            </a:r>
          </a:p>
          <a:p>
            <a:pPr lvl="1"/>
            <a:r>
              <a:rPr lang="en-US" dirty="0" err="1" smtClean="0"/>
              <a:t>Centi</a:t>
            </a:r>
            <a:r>
              <a:rPr lang="en-US" dirty="0" smtClean="0"/>
              <a:t>- means 1/100 of</a:t>
            </a:r>
          </a:p>
          <a:p>
            <a:pPr lvl="1"/>
            <a:r>
              <a:rPr lang="en-US" dirty="0" err="1" smtClean="0"/>
              <a:t>Milli</a:t>
            </a:r>
            <a:r>
              <a:rPr lang="en-US" dirty="0" smtClean="0"/>
              <a:t>- means 1/1000 of</a:t>
            </a:r>
          </a:p>
          <a:p>
            <a:pPr lvl="1"/>
            <a:r>
              <a:rPr lang="en-US" dirty="0" smtClean="0"/>
              <a:t>Kilo- means 1000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539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Find these numbers on a meter stick or tape measure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880110" lvl="1" indent="-514350">
              <a:buFont typeface="+mj-lt"/>
              <a:buAutoNum type="alphaLcPeriod"/>
            </a:pPr>
            <a:r>
              <a:rPr lang="en-US" dirty="0" smtClean="0"/>
              <a:t>0.4 meters</a:t>
            </a:r>
          </a:p>
          <a:p>
            <a:pPr marL="880110" lvl="1" indent="-514350">
              <a:buFont typeface="+mj-lt"/>
              <a:buAutoNum type="alphaLcPeriod"/>
            </a:pPr>
            <a:r>
              <a:rPr lang="en-US" dirty="0" smtClean="0"/>
              <a:t>0.38 meters</a:t>
            </a:r>
          </a:p>
          <a:p>
            <a:pPr marL="880110" lvl="1" indent="-514350">
              <a:buFont typeface="+mj-lt"/>
              <a:buAutoNum type="alphaLcPeriod"/>
            </a:pPr>
            <a:r>
              <a:rPr lang="en-US" dirty="0" smtClean="0"/>
              <a:t>0.97 meters</a:t>
            </a:r>
          </a:p>
          <a:p>
            <a:pPr marL="880110" lvl="1" indent="-514350">
              <a:buFont typeface="+mj-lt"/>
              <a:buAutoNum type="alphaLcPeriod"/>
            </a:pPr>
            <a:r>
              <a:rPr lang="en-US" dirty="0" smtClean="0"/>
              <a:t>0.06 meters</a:t>
            </a:r>
          </a:p>
          <a:p>
            <a:pPr marL="880110" lvl="1" indent="-514350">
              <a:buFont typeface="+mj-lt"/>
              <a:buAutoNum type="alphaLcPeriod"/>
            </a:pPr>
            <a:r>
              <a:rPr lang="en-US" dirty="0" smtClean="0"/>
              <a:t>0.003 meters</a:t>
            </a:r>
          </a:p>
          <a:p>
            <a:pPr marL="880110" lvl="1" indent="-514350">
              <a:buFont typeface="+mj-lt"/>
              <a:buAutoNum type="alphaLcPeriod"/>
            </a:pPr>
            <a:r>
              <a:rPr lang="en-US" dirty="0" smtClean="0"/>
              <a:t>1.468 meters</a:t>
            </a:r>
          </a:p>
          <a:p>
            <a:r>
              <a:rPr lang="en-US" dirty="0" smtClean="0"/>
              <a:t>How would you say these same lengths in centimeters?</a:t>
            </a:r>
          </a:p>
          <a:p>
            <a:r>
              <a:rPr lang="en-US" dirty="0" smtClean="0"/>
              <a:t>In millimeters?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9078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Measure in decimal meters early and often!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How long is the table, in meters?</a:t>
            </a:r>
          </a:p>
          <a:p>
            <a:r>
              <a:rPr lang="en-US" dirty="0" smtClean="0"/>
              <a:t>How long is the room?</a:t>
            </a:r>
          </a:p>
          <a:p>
            <a:r>
              <a:rPr lang="en-US" dirty="0" smtClean="0"/>
              <a:t>How wide is the white board?</a:t>
            </a:r>
          </a:p>
          <a:p>
            <a:r>
              <a:rPr lang="en-US" dirty="0" smtClean="0"/>
              <a:t>How tall are you?</a:t>
            </a:r>
          </a:p>
          <a:p>
            <a:r>
              <a:rPr lang="en-US" dirty="0" smtClean="0"/>
              <a:t>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2927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Cooking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84782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Don’t need to use a stove; make non-cook recipes with a few ingredients</a:t>
            </a:r>
          </a:p>
          <a:p>
            <a:pPr lvl="1"/>
            <a:r>
              <a:rPr lang="en-US" dirty="0" smtClean="0"/>
              <a:t>Fruit salad</a:t>
            </a:r>
          </a:p>
          <a:p>
            <a:pPr lvl="1"/>
            <a:r>
              <a:rPr lang="en-US" dirty="0" smtClean="0"/>
              <a:t>Punch with several kinds of juice and fizzy water</a:t>
            </a:r>
          </a:p>
          <a:p>
            <a:pPr lvl="1"/>
            <a:r>
              <a:rPr lang="en-US" dirty="0" smtClean="0"/>
              <a:t>Salads with grains and chopped vegetables</a:t>
            </a:r>
          </a:p>
          <a:p>
            <a:r>
              <a:rPr lang="en-US" dirty="0" smtClean="0"/>
              <a:t>Most liquid measuring cups have both US and metric units. (Go back to the dollar store!)</a:t>
            </a:r>
          </a:p>
          <a:p>
            <a:r>
              <a:rPr lang="en-US" dirty="0" smtClean="0"/>
              <a:t>Measure in decimal liters (and/or milliliters)</a:t>
            </a:r>
          </a:p>
          <a:p>
            <a:r>
              <a:rPr lang="en-US" dirty="0" smtClean="0"/>
              <a:t>If you have cooking scales, measure in kilograms (and/or grams)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40447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Base ten blocks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766421"/>
            <a:ext cx="6107283" cy="44958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Smallest piece: a centimeter cube (“small cube”</a:t>
            </a:r>
            <a:r>
              <a:rPr lang="en-US" dirty="0" smtClean="0"/>
              <a:t>)</a:t>
            </a:r>
          </a:p>
          <a:p>
            <a:r>
              <a:rPr lang="en-US" dirty="0" smtClean="0"/>
              <a:t>Dimensions: 1 cm by 1 cm by 1 cm.</a:t>
            </a:r>
          </a:p>
          <a:p>
            <a:r>
              <a:rPr lang="en-US" dirty="0" smtClean="0"/>
              <a:t>Volume: 1 cubic centimeter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“Long”</a:t>
            </a:r>
          </a:p>
          <a:p>
            <a:r>
              <a:rPr lang="en-US" dirty="0" smtClean="0"/>
              <a:t>Dimensions: 10 cm by 1 cm by 1 cm.</a:t>
            </a:r>
          </a:p>
          <a:p>
            <a:r>
              <a:rPr lang="en-US" dirty="0" smtClean="0"/>
              <a:t>Volume: 10 cubic centimeters, </a:t>
            </a:r>
            <a:br>
              <a:rPr lang="en-US" dirty="0" smtClean="0"/>
            </a:br>
            <a:r>
              <a:rPr lang="en-US" dirty="0" smtClean="0"/>
              <a:t>10 small cubes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9608" y="1792288"/>
            <a:ext cx="2198983" cy="2108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559" y="4350349"/>
            <a:ext cx="1801577" cy="172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80370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Base ten blocks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2475" y="1658509"/>
            <a:ext cx="2049746" cy="2032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5840" y="4014321"/>
            <a:ext cx="2422016" cy="2108200"/>
          </a:xfrm>
          <a:prstGeom prst="rect">
            <a:avLst/>
          </a:prstGeom>
        </p:spPr>
      </p:pic>
      <p:sp>
        <p:nvSpPr>
          <p:cNvPr id="10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766421"/>
            <a:ext cx="6107283" cy="44958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“Flat”</a:t>
            </a:r>
          </a:p>
          <a:p>
            <a:r>
              <a:rPr lang="en-US" dirty="0" smtClean="0"/>
              <a:t>Dimensions: 10 cm by 10 cm by 1 cm.</a:t>
            </a:r>
          </a:p>
          <a:p>
            <a:r>
              <a:rPr lang="en-US" dirty="0" smtClean="0"/>
              <a:t>Volume: 100 cubic centimeters, 100 small cubes, 10 longs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Big cube</a:t>
            </a:r>
          </a:p>
          <a:p>
            <a:r>
              <a:rPr lang="en-US" dirty="0" smtClean="0"/>
              <a:t>Dimensions: 10 cm by 10 cm by 10 cm.</a:t>
            </a:r>
          </a:p>
          <a:p>
            <a:r>
              <a:rPr lang="en-US" dirty="0" smtClean="0"/>
              <a:t>Volume: 1000 cubic centimeters, 1000 small cubes, 100 longs, 10 flats</a:t>
            </a:r>
          </a:p>
        </p:txBody>
      </p:sp>
    </p:spTree>
    <p:extLst>
      <p:ext uri="{BB962C8B-B14F-4D97-AF65-F5344CB8AC3E}">
        <p14:creationId xmlns:p14="http://schemas.microsoft.com/office/powerpoint/2010/main" val="2632172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Base ten blocks too expensive to make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199"/>
            <a:ext cx="5639183" cy="4791993"/>
          </a:xfrm>
        </p:spPr>
        <p:txBody>
          <a:bodyPr>
            <a:normAutofit/>
          </a:bodyPr>
          <a:lstStyle/>
          <a:p>
            <a:r>
              <a:rPr lang="en-US" dirty="0" smtClean="0"/>
              <a:t>A big long.</a:t>
            </a:r>
          </a:p>
          <a:p>
            <a:r>
              <a:rPr lang="en-US" dirty="0" smtClean="0"/>
              <a:t>How many big cubes?</a:t>
            </a:r>
          </a:p>
          <a:p>
            <a:r>
              <a:rPr lang="en-US" dirty="0" smtClean="0"/>
              <a:t>How many flats?</a:t>
            </a:r>
          </a:p>
          <a:p>
            <a:r>
              <a:rPr lang="en-US" dirty="0" smtClean="0"/>
              <a:t>How many longs?</a:t>
            </a:r>
          </a:p>
          <a:p>
            <a:r>
              <a:rPr lang="en-US" dirty="0" smtClean="0"/>
              <a:t>How many small cubes?</a:t>
            </a:r>
          </a:p>
          <a:p>
            <a:r>
              <a:rPr lang="en-US" dirty="0" smtClean="0"/>
              <a:t>Dimensions?</a:t>
            </a:r>
          </a:p>
          <a:p>
            <a:r>
              <a:rPr lang="en-US" dirty="0" smtClean="0"/>
              <a:t>Volume in cubic centimeters?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5501" y="1600200"/>
            <a:ext cx="1670547" cy="4939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330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are decimals hard?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1139825"/>
          </a:xfrm>
        </p:spPr>
        <p:txBody>
          <a:bodyPr>
            <a:noAutofit/>
          </a:bodyPr>
          <a:lstStyle/>
          <a:p>
            <a:r>
              <a:rPr lang="en-US" sz="3600" dirty="0" smtClean="0"/>
              <a:t>Place value </a:t>
            </a:r>
          </a:p>
          <a:p>
            <a:pPr marL="0" indent="0">
              <a:buNone/>
            </a:pPr>
            <a:r>
              <a:rPr lang="en-US" sz="3600" dirty="0"/>
              <a:t>	</a:t>
            </a:r>
            <a:r>
              <a:rPr lang="en-US" sz="3600" dirty="0" smtClean="0"/>
              <a:t>and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43255" y="2791842"/>
            <a:ext cx="8153400" cy="660035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/>
              <a:t>Fractions</a:t>
            </a:r>
          </a:p>
        </p:txBody>
      </p:sp>
    </p:spTree>
    <p:extLst>
      <p:ext uri="{BB962C8B-B14F-4D97-AF65-F5344CB8AC3E}">
        <p14:creationId xmlns:p14="http://schemas.microsoft.com/office/powerpoint/2010/main" val="16935991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Base ten blocks </a:t>
            </a:r>
            <a:r>
              <a:rPr lang="en-US" dirty="0" smtClean="0"/>
              <a:t>too </a:t>
            </a:r>
            <a:r>
              <a:rPr lang="en-US" dirty="0"/>
              <a:t>expensive to make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5496" y="1614005"/>
            <a:ext cx="3030552" cy="5159038"/>
          </a:xfrm>
          <a:prstGeom prst="rect">
            <a:avLst/>
          </a:prstGeom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625232" y="1711853"/>
            <a:ext cx="5639183" cy="4791993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A big flat.</a:t>
            </a:r>
          </a:p>
          <a:p>
            <a:r>
              <a:rPr lang="en-US" dirty="0" smtClean="0"/>
              <a:t>How many big longs?</a:t>
            </a:r>
          </a:p>
          <a:p>
            <a:r>
              <a:rPr lang="en-US" dirty="0" smtClean="0"/>
              <a:t>How many of [change name of piece]?</a:t>
            </a:r>
          </a:p>
          <a:p>
            <a:r>
              <a:rPr lang="en-US" dirty="0" smtClean="0"/>
              <a:t>Dimensions?</a:t>
            </a:r>
          </a:p>
          <a:p>
            <a:r>
              <a:rPr lang="en-US" dirty="0" smtClean="0"/>
              <a:t>Volume in cubic centimeters?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65494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Base ten blocks too expensive to make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0326" y="1581149"/>
            <a:ext cx="4295722" cy="4838957"/>
          </a:xfrm>
          <a:prstGeom prst="rect">
            <a:avLst/>
          </a:prstGeo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612649" y="1781637"/>
            <a:ext cx="3857678" cy="4959475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A huge cube.</a:t>
            </a:r>
          </a:p>
          <a:p>
            <a:r>
              <a:rPr lang="en-US" dirty="0" smtClean="0"/>
              <a:t>How many big flats?</a:t>
            </a:r>
          </a:p>
          <a:p>
            <a:r>
              <a:rPr lang="en-US" dirty="0" smtClean="0"/>
              <a:t>How many of [change name of piece]?</a:t>
            </a:r>
          </a:p>
          <a:p>
            <a:r>
              <a:rPr lang="en-US" dirty="0" smtClean="0"/>
              <a:t>Dimensions?</a:t>
            </a:r>
          </a:p>
          <a:p>
            <a:r>
              <a:rPr lang="en-US" dirty="0" smtClean="0"/>
              <a:t>Volume in cubic centimeters? In cubic meters?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7582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Base ten blocks too expensive to make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08338" y="6059206"/>
            <a:ext cx="2478162" cy="5910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Susie </a:t>
            </a:r>
            <a:r>
              <a:rPr lang="en-US" dirty="0" err="1" smtClean="0"/>
              <a:t>SketchUp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952" y="1600200"/>
            <a:ext cx="973809" cy="5050016"/>
          </a:xfrm>
          <a:prstGeom prst="rect">
            <a:avLst/>
          </a:prstGeom>
        </p:spPr>
      </p:pic>
      <p:cxnSp>
        <p:nvCxnSpPr>
          <p:cNvPr id="6" name="Straight Arrow Connector 5"/>
          <p:cNvCxnSpPr>
            <a:stCxn id="3" idx="3"/>
          </p:cNvCxnSpPr>
          <p:nvPr/>
        </p:nvCxnSpPr>
        <p:spPr>
          <a:xfrm flipV="1">
            <a:off x="6286500" y="6059207"/>
            <a:ext cx="1182452" cy="2955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612648" y="1638753"/>
            <a:ext cx="5778732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900" dirty="0"/>
              <a:t>A huge </a:t>
            </a:r>
            <a:r>
              <a:rPr lang="en-US" sz="2900" dirty="0" smtClean="0"/>
              <a:t>long.</a:t>
            </a:r>
            <a:endParaRPr lang="en-US" sz="2900" dirty="0"/>
          </a:p>
          <a:p>
            <a:r>
              <a:rPr lang="en-US" sz="2900" dirty="0"/>
              <a:t>How many </a:t>
            </a:r>
            <a:r>
              <a:rPr lang="en-US" sz="2900" dirty="0" smtClean="0"/>
              <a:t>huge cubes?</a:t>
            </a:r>
            <a:endParaRPr lang="en-US" sz="2900" dirty="0"/>
          </a:p>
          <a:p>
            <a:r>
              <a:rPr lang="en-US" sz="2900" dirty="0"/>
              <a:t>How many of [change name of piece]?</a:t>
            </a:r>
          </a:p>
          <a:p>
            <a:r>
              <a:rPr lang="en-US" sz="2900" dirty="0"/>
              <a:t>Dimensions?</a:t>
            </a:r>
          </a:p>
          <a:p>
            <a:r>
              <a:rPr lang="en-US" sz="2900" dirty="0"/>
              <a:t>Volume in cubic centimeters?</a:t>
            </a:r>
            <a:endParaRPr lang="en-US" sz="2900" dirty="0"/>
          </a:p>
        </p:txBody>
      </p:sp>
    </p:spTree>
    <p:extLst>
      <p:ext uri="{BB962C8B-B14F-4D97-AF65-F5344CB8AC3E}">
        <p14:creationId xmlns:p14="http://schemas.microsoft.com/office/powerpoint/2010/main" val="31553615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Base ten blocks too expensive to make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5053073" cy="2321648"/>
          </a:xfrm>
        </p:spPr>
        <p:txBody>
          <a:bodyPr>
            <a:noAutofit/>
          </a:bodyPr>
          <a:lstStyle/>
          <a:p>
            <a:r>
              <a:rPr lang="en-US" dirty="0" smtClean="0"/>
              <a:t>A huge flat.</a:t>
            </a:r>
          </a:p>
          <a:p>
            <a:r>
              <a:rPr lang="en-US" dirty="0" smtClean="0"/>
              <a:t>Same questions as before.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316" y="1663821"/>
            <a:ext cx="3108583" cy="5005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9359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Base ten blocks too expensive to make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2876097" cy="4108112"/>
          </a:xfrm>
        </p:spPr>
        <p:txBody>
          <a:bodyPr>
            <a:normAutofit/>
          </a:bodyPr>
          <a:lstStyle/>
          <a:p>
            <a:r>
              <a:rPr lang="en-US" dirty="0"/>
              <a:t>A </a:t>
            </a:r>
            <a:r>
              <a:rPr lang="en-US" dirty="0" smtClean="0"/>
              <a:t>giant cube.</a:t>
            </a:r>
            <a:endParaRPr lang="en-US" dirty="0"/>
          </a:p>
          <a:p>
            <a:r>
              <a:rPr lang="en-US" dirty="0"/>
              <a:t>Same questions as before.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341" y="1600199"/>
            <a:ext cx="5163707" cy="511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574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not call the small cube “the unit”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This suggests that its size (volume, or area covered) is 1.</a:t>
            </a:r>
          </a:p>
          <a:p>
            <a:r>
              <a:rPr lang="en-US" dirty="0" smtClean="0"/>
              <a:t>Suppose the flat is 1.</a:t>
            </a:r>
          </a:p>
          <a:p>
            <a:r>
              <a:rPr lang="en-US" dirty="0" smtClean="0"/>
              <a:t>What is the volume of the long?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1/10, or .1</a:t>
            </a:r>
          </a:p>
          <a:p>
            <a:r>
              <a:rPr lang="en-US" dirty="0" smtClean="0"/>
              <a:t>What is the volume of the small cube?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1/100, or .1</a:t>
            </a:r>
          </a:p>
          <a:p>
            <a:r>
              <a:rPr lang="en-US" dirty="0"/>
              <a:t>What is the volume of the </a:t>
            </a:r>
            <a:r>
              <a:rPr lang="en-US" dirty="0" smtClean="0"/>
              <a:t>big </a:t>
            </a:r>
            <a:r>
              <a:rPr lang="en-US" dirty="0"/>
              <a:t>cube?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10</a:t>
            </a:r>
          </a:p>
          <a:p>
            <a:endParaRPr lang="en-US" dirty="0"/>
          </a:p>
        </p:txBody>
      </p:sp>
      <p:pic>
        <p:nvPicPr>
          <p:cNvPr id="4" name="Picture 3" descr="Base10Fla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7777" y="2034858"/>
            <a:ext cx="2540813" cy="1622755"/>
          </a:xfrm>
          <a:prstGeom prst="rect">
            <a:avLst/>
          </a:prstGeom>
        </p:spPr>
      </p:pic>
      <p:pic>
        <p:nvPicPr>
          <p:cNvPr id="5" name="Picture 4" descr="Base10Lo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419" y="3015749"/>
            <a:ext cx="1410614" cy="964387"/>
          </a:xfrm>
          <a:prstGeom prst="rect">
            <a:avLst/>
          </a:prstGeom>
        </p:spPr>
      </p:pic>
      <p:pic>
        <p:nvPicPr>
          <p:cNvPr id="6" name="Picture 5" descr="Base10Small.ggb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3311" y="3505822"/>
            <a:ext cx="269443" cy="303581"/>
          </a:xfrm>
          <a:prstGeom prst="rect">
            <a:avLst/>
          </a:prstGeom>
        </p:spPr>
      </p:pic>
      <p:pic>
        <p:nvPicPr>
          <p:cNvPr id="7" name="Picture 6" descr="Base10Bi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352" y="3963619"/>
            <a:ext cx="2553005" cy="2894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0050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On this page, the flat =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How would you show these numbers with blocks?</a:t>
            </a:r>
          </a:p>
          <a:p>
            <a:pPr marL="514350" indent="-514350">
              <a:buClr>
                <a:schemeClr val="accent2">
                  <a:lumMod val="50000"/>
                </a:schemeClr>
              </a:buClr>
              <a:buFont typeface="+mj-lt"/>
              <a:buAutoNum type="alphaLcPeriod"/>
            </a:pPr>
            <a:r>
              <a:rPr lang="en-US" dirty="0" smtClean="0"/>
              <a:t>0.34</a:t>
            </a:r>
          </a:p>
          <a:p>
            <a:pPr marL="514350" indent="-514350">
              <a:buClr>
                <a:schemeClr val="accent2">
                  <a:lumMod val="50000"/>
                </a:schemeClr>
              </a:buClr>
              <a:buFont typeface="+mj-lt"/>
              <a:buAutoNum type="alphaLcPeriod"/>
            </a:pPr>
            <a:r>
              <a:rPr lang="en-US" dirty="0" smtClean="0"/>
              <a:t>0.123</a:t>
            </a:r>
          </a:p>
          <a:p>
            <a:pPr marL="514350" indent="-514350">
              <a:buClr>
                <a:schemeClr val="accent2">
                  <a:lumMod val="50000"/>
                </a:schemeClr>
              </a:buClr>
              <a:buFont typeface="+mj-lt"/>
              <a:buAutoNum type="alphaLcPeriod"/>
            </a:pPr>
            <a:r>
              <a:rPr lang="en-US" dirty="0" smtClean="0"/>
              <a:t>0.007</a:t>
            </a:r>
          </a:p>
          <a:p>
            <a:pPr marL="514350" indent="-514350">
              <a:buClr>
                <a:schemeClr val="accent2">
                  <a:lumMod val="50000"/>
                </a:schemeClr>
              </a:buClr>
              <a:buFont typeface="+mj-lt"/>
              <a:buAutoNum type="alphaLcPeriod"/>
            </a:pPr>
            <a:r>
              <a:rPr lang="en-US" dirty="0" smtClean="0"/>
              <a:t>3.568</a:t>
            </a:r>
          </a:p>
          <a:p>
            <a:pPr marL="514350" indent="-514350">
              <a:buClr>
                <a:schemeClr val="accent2">
                  <a:lumMod val="50000"/>
                </a:schemeClr>
              </a:buClr>
              <a:buFont typeface="+mj-lt"/>
              <a:buAutoNum type="alphaLcPeriod"/>
            </a:pPr>
            <a:r>
              <a:rPr lang="en-US" dirty="0" smtClean="0"/>
              <a:t>0.020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68934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Change the unit again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What would you choose as 1 in order to show these numbers? You can choose a different piece for 1 for each number.</a:t>
            </a:r>
          </a:p>
          <a:p>
            <a:pPr marL="514350" indent="-514350">
              <a:buClr>
                <a:schemeClr val="accent2">
                  <a:lumMod val="50000"/>
                </a:schemeClr>
              </a:buClr>
              <a:buFont typeface="+mj-lt"/>
              <a:buAutoNum type="alphaLcPeriod"/>
            </a:pPr>
            <a:r>
              <a:rPr lang="en-US" dirty="0" smtClean="0"/>
              <a:t>45.29</a:t>
            </a:r>
          </a:p>
          <a:p>
            <a:pPr marL="514350" indent="-514350">
              <a:buClr>
                <a:schemeClr val="accent2">
                  <a:lumMod val="50000"/>
                </a:schemeClr>
              </a:buClr>
              <a:buFont typeface="+mj-lt"/>
              <a:buAutoNum type="alphaLcPeriod"/>
            </a:pPr>
            <a:r>
              <a:rPr lang="en-US" dirty="0" smtClean="0"/>
              <a:t>0.00005</a:t>
            </a:r>
          </a:p>
          <a:p>
            <a:pPr marL="514350" indent="-514350">
              <a:buClr>
                <a:schemeClr val="accent2">
                  <a:lumMod val="50000"/>
                </a:schemeClr>
              </a:buClr>
              <a:buFont typeface="+mj-lt"/>
              <a:buAutoNum type="alphaLcPeriod"/>
            </a:pPr>
            <a:r>
              <a:rPr lang="en-US" dirty="0" smtClean="0"/>
              <a:t>0.0864</a:t>
            </a:r>
          </a:p>
          <a:p>
            <a:pPr marL="514350" indent="-514350">
              <a:buClr>
                <a:schemeClr val="accent2">
                  <a:lumMod val="50000"/>
                </a:schemeClr>
              </a:buClr>
              <a:buFont typeface="+mj-lt"/>
              <a:buAutoNum type="alphaLcPeriod"/>
            </a:pPr>
            <a:r>
              <a:rPr lang="en-US" dirty="0" smtClean="0"/>
              <a:t>245,700,000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9679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5</a:t>
            </a:r>
            <a:r>
              <a:rPr lang="en-US" baseline="30000" dirty="0" smtClean="0"/>
              <a:t>th</a:t>
            </a:r>
            <a:r>
              <a:rPr lang="en-US" dirty="0" smtClean="0"/>
              <a:t> grade standards related to decimals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Understand the place value system (including decimals to thousandths)</a:t>
            </a:r>
            <a:endParaRPr lang="en-US" dirty="0"/>
          </a:p>
          <a:p>
            <a:r>
              <a:rPr lang="en-US" dirty="0" smtClean="0"/>
              <a:t>Perform </a:t>
            </a:r>
            <a:r>
              <a:rPr lang="en-US" dirty="0"/>
              <a:t>operations </a:t>
            </a:r>
            <a:r>
              <a:rPr lang="en-US" dirty="0" smtClean="0"/>
              <a:t>… </a:t>
            </a:r>
            <a:r>
              <a:rPr lang="en-US" dirty="0"/>
              <a:t>with</a:t>
            </a:r>
            <a:r>
              <a:rPr lang="en-US" dirty="0" smtClean="0"/>
              <a:t> decimals </a:t>
            </a:r>
            <a:r>
              <a:rPr lang="en-US" dirty="0"/>
              <a:t>to hundredths. </a:t>
            </a:r>
            <a:endParaRPr lang="en-US" dirty="0" smtClean="0"/>
          </a:p>
          <a:p>
            <a:r>
              <a:rPr lang="en-US" dirty="0"/>
              <a:t>Convert like measurement units within a given measurement system. </a:t>
            </a:r>
            <a:endParaRPr lang="en-US" dirty="0" smtClean="0"/>
          </a:p>
          <a:p>
            <a:r>
              <a:rPr lang="en-US" dirty="0" smtClean="0"/>
              <a:t>Cubic units (such as cubic cm)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646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6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/>
              <a:t>grade standards related to decimals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Fluently add, subtract, multiply, and divide multi-digit decimals using the standard algorithm for each operation.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00597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place value hard?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1588183"/>
          </a:xfrm>
        </p:spPr>
        <p:txBody>
          <a:bodyPr>
            <a:normAutofit/>
          </a:bodyPr>
          <a:lstStyle/>
          <a:p>
            <a:r>
              <a:rPr lang="en-US" dirty="0" smtClean="0"/>
              <a:t>Easy questions: </a:t>
            </a:r>
          </a:p>
          <a:p>
            <a:pPr lvl="1"/>
            <a:r>
              <a:rPr lang="en-US" dirty="0" smtClean="0"/>
              <a:t>What is the place value of 7 in 2709?</a:t>
            </a:r>
          </a:p>
          <a:p>
            <a:pPr lvl="1"/>
            <a:r>
              <a:rPr lang="en-US" dirty="0" smtClean="0"/>
              <a:t>What’s a quick way to multiply by 10?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12648" y="3017850"/>
            <a:ext cx="8153400" cy="2618046"/>
          </a:xfrm>
          <a:prstGeom prst="rect">
            <a:avLst/>
          </a:prstGeom>
        </p:spPr>
        <p:txBody>
          <a:bodyPr vert="horz">
            <a:normAutofit lnSpcReduction="10000"/>
          </a:bodyPr>
          <a:lstStyle>
            <a:lvl1pPr marL="320040" indent="-320040" algn="l" rtl="0" eaLnBrk="1" latinLnBrk="0" hangingPunct="1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  <a:defRPr kumimoji="0" sz="2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ts val="550"/>
              </a:spcBef>
              <a:buClr>
                <a:schemeClr val="accent1"/>
              </a:buClr>
              <a:buSzPct val="70000"/>
              <a:buFont typeface="Wingdings 2"/>
              <a:buChar char="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28600" algn="l" rtl="0" eaLnBrk="1" latinLnBrk="0" hangingPunct="1">
              <a:spcBef>
                <a:spcPts val="500"/>
              </a:spcBef>
              <a:buClr>
                <a:schemeClr val="accent2"/>
              </a:buClr>
              <a:buSzPct val="75000"/>
              <a:buFont typeface="Wingdings"/>
              <a:buChar char="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228600" algn="l" rtl="0" eaLnBrk="1" latinLnBrk="0" hangingPunct="1">
              <a:spcBef>
                <a:spcPts val="400"/>
              </a:spcBef>
              <a:buClr>
                <a:schemeClr val="accent3"/>
              </a:buClr>
              <a:buSzPct val="7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228600" algn="l" rtl="0" eaLnBrk="1" latinLnBrk="0" hangingPunct="1">
              <a:spcBef>
                <a:spcPts val="400"/>
              </a:spcBef>
              <a:buClr>
                <a:schemeClr val="accent4"/>
              </a:buClr>
              <a:buSzPct val="65000"/>
              <a:buFont typeface="Wingdings"/>
              <a:buChar char="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10312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77440" indent="-228600" algn="l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51760" indent="-228600" algn="l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26080" indent="-228600" algn="l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Char char="§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Harder questions:</a:t>
            </a:r>
          </a:p>
          <a:p>
            <a:pPr lvl="1"/>
            <a:r>
              <a:rPr lang="en-US" dirty="0" smtClean="0"/>
              <a:t>How many millions are in a billion?</a:t>
            </a:r>
          </a:p>
          <a:p>
            <a:pPr lvl="1"/>
            <a:r>
              <a:rPr lang="en-US" dirty="0" smtClean="0"/>
              <a:t>Suppose place values went by 5’s instead of by 10’s. What is the place value of 3 in 2341?</a:t>
            </a:r>
          </a:p>
          <a:p>
            <a:pPr lvl="1"/>
            <a:r>
              <a:rPr lang="en-US" dirty="0" smtClean="0"/>
              <a:t>Sam started work at 2:48 and ended at 9:14. How long did she work? Do the subtraction:</a:t>
            </a:r>
          </a:p>
          <a:p>
            <a:pPr lvl="1"/>
            <a:endParaRPr lang="en-US" dirty="0" smtClean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2528771"/>
              </p:ext>
            </p:extLst>
          </p:nvPr>
        </p:nvGraphicFramePr>
        <p:xfrm>
          <a:off x="6722100" y="5343439"/>
          <a:ext cx="962778" cy="849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Equation" r:id="rId3" imgW="431800" imgH="381000" progId="Equation.DSMT4">
                  <p:embed/>
                </p:oleObj>
              </mc:Choice>
              <mc:Fallback>
                <p:oleObj name="Equation" r:id="rId3" imgW="431800" imgH="38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722100" y="5343439"/>
                        <a:ext cx="962778" cy="849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252843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Adding and subtracting decimals with base ten blocks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Prerequisite: add multi-digit whole numbers with base 10 blocks.</a:t>
            </a:r>
          </a:p>
          <a:p>
            <a:r>
              <a:rPr lang="en-US" dirty="0" smtClean="0"/>
              <a:t>Whole numbers: small cube = 1, long = 10, flat = 100</a:t>
            </a:r>
          </a:p>
          <a:p>
            <a:r>
              <a:rPr lang="en-US" dirty="0" smtClean="0"/>
              <a:t>Decimals: choose a unit as appropriate.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4097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Try it.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Do these additions with base ten blocks.</a:t>
            </a:r>
          </a:p>
          <a:p>
            <a:r>
              <a:rPr lang="en-US" dirty="0" smtClean="0"/>
              <a:t>For each, specify the place value of each block.</a:t>
            </a:r>
          </a:p>
          <a:p>
            <a:r>
              <a:rPr lang="en-US" dirty="0" smtClean="0"/>
              <a:t>Explain what happens when you regroup/trade.</a:t>
            </a:r>
          </a:p>
          <a:p>
            <a:pPr marL="880110" lvl="1" indent="-514350">
              <a:buFont typeface="+mj-lt"/>
              <a:buAutoNum type="alphaLcPeriod"/>
            </a:pPr>
            <a:r>
              <a:rPr lang="en-US" dirty="0" smtClean="0"/>
              <a:t>2.46 + 1.57</a:t>
            </a:r>
          </a:p>
          <a:p>
            <a:pPr marL="880110" lvl="1" indent="-514350">
              <a:buFont typeface="+mj-lt"/>
              <a:buAutoNum type="alphaLcPeriod"/>
            </a:pPr>
            <a:r>
              <a:rPr lang="en-US" dirty="0" smtClean="0"/>
              <a:t>0.278 + 0.394</a:t>
            </a:r>
          </a:p>
          <a:p>
            <a:pPr marL="880110" lvl="1" indent="-514350">
              <a:buFont typeface="+mj-lt"/>
              <a:buAutoNum type="alphaLcPeriod"/>
            </a:pPr>
            <a:r>
              <a:rPr lang="en-US" dirty="0" smtClean="0"/>
              <a:t>32.1 – 4.7</a:t>
            </a:r>
          </a:p>
          <a:p>
            <a:pPr marL="880110" lvl="1" indent="-514350">
              <a:buFont typeface="+mj-lt"/>
              <a:buAutoNum type="alphaLcPeriod"/>
            </a:pPr>
            <a:r>
              <a:rPr lang="en-US" dirty="0" smtClean="0"/>
              <a:t>0.42 – 0.19</a:t>
            </a:r>
          </a:p>
          <a:p>
            <a:pPr marL="880110" lvl="1" indent="-514350">
              <a:buFont typeface="+mj-lt"/>
              <a:buAutoNum type="alphaLcPeriod"/>
            </a:pPr>
            <a:r>
              <a:rPr lang="en-US" dirty="0" smtClean="0"/>
              <a:t>0.00000068 – 0.00000032</a:t>
            </a:r>
          </a:p>
          <a:p>
            <a:r>
              <a:rPr lang="en-US" dirty="0" smtClean="0"/>
              <a:t>Make sure to connect written work with blocks.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8666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Money?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 have $3.15. I owe </a:t>
            </a:r>
            <a:r>
              <a:rPr lang="en-US" dirty="0" err="1" smtClean="0"/>
              <a:t>Frida</a:t>
            </a:r>
            <a:r>
              <a:rPr lang="en-US" dirty="0" smtClean="0"/>
              <a:t> $1.78. How much will I have left after I pay her back?</a:t>
            </a:r>
          </a:p>
          <a:p>
            <a:r>
              <a:rPr lang="en-US" dirty="0" smtClean="0"/>
              <a:t>Act it out with two people.</a:t>
            </a:r>
            <a:endParaRPr lang="en-US" dirty="0"/>
          </a:p>
        </p:txBody>
      </p:sp>
      <p:pic>
        <p:nvPicPr>
          <p:cNvPr id="5" name="Picture 4" descr="RtoLsub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105" y="3389520"/>
            <a:ext cx="7475454" cy="2706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3703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Prerequisites:</a:t>
            </a:r>
          </a:p>
          <a:p>
            <a:pPr lvl="1"/>
            <a:r>
              <a:rPr lang="en-US" dirty="0" smtClean="0"/>
              <a:t>The area model of multiplication: to show </a:t>
            </a:r>
            <a:r>
              <a:rPr lang="en-US" dirty="0" err="1" smtClean="0"/>
              <a:t>AxB</a:t>
            </a:r>
            <a:r>
              <a:rPr lang="en-US" dirty="0" smtClean="0"/>
              <a:t>=C, use a rectangle whose side lengths are A and B. Then the area is C.  (CCSS 3</a:t>
            </a:r>
            <a:r>
              <a:rPr lang="en-US" baseline="30000" dirty="0" smtClean="0"/>
              <a:t>rd</a:t>
            </a:r>
            <a:r>
              <a:rPr lang="en-US" dirty="0" smtClean="0"/>
              <a:t> grade.)</a:t>
            </a:r>
          </a:p>
          <a:p>
            <a:pPr lvl="1"/>
            <a:r>
              <a:rPr lang="en-US" dirty="0" smtClean="0"/>
              <a:t>3x4 is 3 rows of 4 squares or 4 columns of 3 squares.</a:t>
            </a:r>
            <a:endParaRPr lang="en-US" dirty="0"/>
          </a:p>
        </p:txBody>
      </p:sp>
      <p:pic>
        <p:nvPicPr>
          <p:cNvPr id="4" name="Picture 3" descr="MultArea3x4andFrac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235"/>
          <a:stretch/>
        </p:blipFill>
        <p:spPr>
          <a:xfrm>
            <a:off x="3189081" y="4140455"/>
            <a:ext cx="2030081" cy="1481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840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reaModelInch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24"/>
          <a:stretch/>
        </p:blipFill>
        <p:spPr>
          <a:xfrm>
            <a:off x="612648" y="2553351"/>
            <a:ext cx="4901764" cy="34182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Area and multiplication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203766" y="1605405"/>
            <a:ext cx="7562281" cy="4144963"/>
          </a:xfrm>
        </p:spPr>
        <p:txBody>
          <a:bodyPr/>
          <a:lstStyle/>
          <a:p>
            <a:r>
              <a:rPr lang="en-US" dirty="0" smtClean="0"/>
              <a:t>Use inch rulers and square inch tiles.</a:t>
            </a:r>
            <a:endParaRPr lang="en-US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886290" y="6138630"/>
            <a:ext cx="49083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6 inches x 8 inches = 48 square inches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09933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Multiplication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320040" lvl="1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en-US" dirty="0" smtClean="0"/>
              <a:t>Another prerequisite:</a:t>
            </a:r>
          </a:p>
          <a:p>
            <a:pPr marL="320040" lvl="1" indent="-320040">
              <a:spcBef>
                <a:spcPts val="700"/>
              </a:spcBef>
              <a:buClr>
                <a:schemeClr val="accent2"/>
              </a:buClr>
              <a:buSzPct val="60000"/>
              <a:buFont typeface="Wingdings"/>
              <a:buChar char=""/>
            </a:pPr>
            <a:r>
              <a:rPr lang="en-US" dirty="0" smtClean="0"/>
              <a:t>Multiplying </a:t>
            </a:r>
            <a:r>
              <a:rPr lang="en-US" dirty="0"/>
              <a:t>2-digit whole numbers with base ten blocks. (Appropriate for 4</a:t>
            </a:r>
            <a:r>
              <a:rPr lang="en-US" baseline="30000" dirty="0"/>
              <a:t>th</a:t>
            </a:r>
            <a:r>
              <a:rPr lang="en-US" dirty="0"/>
              <a:t> grade).</a:t>
            </a:r>
          </a:p>
          <a:p>
            <a:endParaRPr lang="en-US" dirty="0"/>
          </a:p>
        </p:txBody>
      </p:sp>
      <p:pic>
        <p:nvPicPr>
          <p:cNvPr id="4" name="Picture 3" descr="27x13Base1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94" y="3106735"/>
            <a:ext cx="8312392" cy="372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1440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Multiplying to tenths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Materials:</a:t>
            </a:r>
          </a:p>
          <a:p>
            <a:pPr lvl="1"/>
            <a:r>
              <a:rPr lang="en-US" dirty="0" smtClean="0"/>
              <a:t>Rulers in inches and tenths (from Measuring the World store soon?)</a:t>
            </a:r>
          </a:p>
          <a:p>
            <a:pPr lvl="1"/>
            <a:r>
              <a:rPr lang="en-US" dirty="0" smtClean="0"/>
              <a:t>Graph paper in inches and tenths (from </a:t>
            </a:r>
            <a:r>
              <a:rPr lang="en-US" dirty="0"/>
              <a:t/>
            </a:r>
            <a:br>
              <a:rPr lang="en-US" dirty="0"/>
            </a:br>
            <a:r>
              <a:rPr lang="en-US" dirty="0">
                <a:hlinkClick r:id="rId2"/>
              </a:rPr>
              <a:t>http://incompetech.com/graphpaper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pPr lvl="1"/>
            <a:r>
              <a:rPr lang="en-US" dirty="0" smtClean="0"/>
              <a:t>Square inch tiles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9911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Explore the materials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Look carefully at the ruler, and at some ordinary purchased ruler. What size is the smallest space between marks? How do you know?</a:t>
            </a:r>
            <a:endParaRPr lang="en-US" dirty="0"/>
          </a:p>
        </p:txBody>
      </p:sp>
      <p:pic>
        <p:nvPicPr>
          <p:cNvPr id="4" name="Picture 3" descr="InchTenthRulers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637" r="3038"/>
          <a:stretch/>
        </p:blipFill>
        <p:spPr>
          <a:xfrm rot="5400000">
            <a:off x="3562598" y="49474"/>
            <a:ext cx="643693" cy="7355646"/>
          </a:xfrm>
          <a:prstGeom prst="rect">
            <a:avLst/>
          </a:prstGeom>
        </p:spPr>
      </p:pic>
      <p:pic>
        <p:nvPicPr>
          <p:cNvPr id="5" name="Picture 4" descr="Ruler cop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" y="4524237"/>
            <a:ext cx="8270748" cy="87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247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Explore the materials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4530852" cy="4953000"/>
          </a:xfrm>
        </p:spPr>
        <p:txBody>
          <a:bodyPr/>
          <a:lstStyle/>
          <a:p>
            <a:r>
              <a:rPr lang="en-US" dirty="0" smtClean="0"/>
              <a:t>Look carefully at the graph paper. </a:t>
            </a:r>
          </a:p>
          <a:p>
            <a:r>
              <a:rPr lang="en-US" dirty="0" smtClean="0"/>
              <a:t>What are the side length and area of a large square?</a:t>
            </a:r>
          </a:p>
          <a:p>
            <a:r>
              <a:rPr lang="en-US" dirty="0"/>
              <a:t>What are the side length and area of </a:t>
            </a:r>
            <a:r>
              <a:rPr lang="en-US" dirty="0" smtClean="0"/>
              <a:t>a tiny square?</a:t>
            </a:r>
          </a:p>
          <a:p>
            <a:r>
              <a:rPr lang="en-US" dirty="0" smtClean="0"/>
              <a:t>What fraction of a large square is a row of 10 tiny squares?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 descr="InchTenth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69" t="33334" r="41765" b="3888"/>
          <a:stretch/>
        </p:blipFill>
        <p:spPr>
          <a:xfrm>
            <a:off x="5549900" y="1981200"/>
            <a:ext cx="26797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814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2.3 inches × 3.6 inches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3857752" cy="4827558"/>
          </a:xfrm>
        </p:spPr>
        <p:txBody>
          <a:bodyPr/>
          <a:lstStyle/>
          <a:p>
            <a:r>
              <a:rPr lang="en-US" dirty="0"/>
              <a:t>On the graph paper,</a:t>
            </a:r>
          </a:p>
          <a:p>
            <a:pPr lvl="1"/>
            <a:r>
              <a:rPr lang="en-US" dirty="0"/>
              <a:t>Measure the base of a rectangle 1.3 inches</a:t>
            </a:r>
          </a:p>
          <a:p>
            <a:pPr lvl="1"/>
            <a:r>
              <a:rPr lang="en-US" dirty="0"/>
              <a:t>Measure the height of the rectangle 4.2 inches.</a:t>
            </a:r>
          </a:p>
          <a:p>
            <a:pPr lvl="1"/>
            <a:r>
              <a:rPr lang="en-US" dirty="0"/>
              <a:t>Carefully draw it.</a:t>
            </a:r>
          </a:p>
          <a:p>
            <a:r>
              <a:rPr lang="en-US" dirty="0"/>
              <a:t>What is its area, in square inches?</a:t>
            </a:r>
          </a:p>
          <a:p>
            <a:pPr marL="0" indent="0">
              <a:buNone/>
            </a:pPr>
            <a:endParaRPr lang="en-US" dirty="0" smtClean="0"/>
          </a:p>
        </p:txBody>
      </p:sp>
      <p:pic>
        <p:nvPicPr>
          <p:cNvPr id="4" name="Picture 3" descr="DecInchMult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18" r="52278"/>
          <a:stretch/>
        </p:blipFill>
        <p:spPr>
          <a:xfrm>
            <a:off x="4470401" y="2235201"/>
            <a:ext cx="4382432" cy="3228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028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the subtraction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2370" y="4881192"/>
            <a:ext cx="8153400" cy="820854"/>
          </a:xfrm>
        </p:spPr>
        <p:txBody>
          <a:bodyPr/>
          <a:lstStyle/>
          <a:p>
            <a:r>
              <a:rPr lang="en-US" dirty="0" smtClean="0"/>
              <a:t>Hint: what is the place value of the 1 in 9:14?</a:t>
            </a: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0974391"/>
              </p:ext>
            </p:extLst>
          </p:nvPr>
        </p:nvGraphicFramePr>
        <p:xfrm>
          <a:off x="2738137" y="2266407"/>
          <a:ext cx="1020763" cy="192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8" name="Equation" r:id="rId3" imgW="457200" imgH="863600" progId="Equation.DSMT4">
                  <p:embed/>
                </p:oleObj>
              </mc:Choice>
              <mc:Fallback>
                <p:oleObj name="Equation" r:id="rId3" imgW="457200" imgH="863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38137" y="2266407"/>
                        <a:ext cx="1020763" cy="192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5991006"/>
              </p:ext>
            </p:extLst>
          </p:nvPr>
        </p:nvGraphicFramePr>
        <p:xfrm>
          <a:off x="1020741" y="2951168"/>
          <a:ext cx="962778" cy="8495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9" name="Equation" r:id="rId5" imgW="431800" imgH="381000" progId="Equation.DSMT4">
                  <p:embed/>
                </p:oleObj>
              </mc:Choice>
              <mc:Fallback>
                <p:oleObj name="Equation" r:id="rId5" imgW="431800" imgH="3810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20741" y="2951168"/>
                        <a:ext cx="962778" cy="8495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8261432"/>
              </p:ext>
            </p:extLst>
          </p:nvPr>
        </p:nvGraphicFramePr>
        <p:xfrm>
          <a:off x="4679070" y="2266407"/>
          <a:ext cx="1162050" cy="192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0" name="Equation" r:id="rId7" imgW="520700" imgH="863600" progId="Equation.DSMT4">
                  <p:embed/>
                </p:oleObj>
              </mc:Choice>
              <mc:Fallback>
                <p:oleObj name="Equation" r:id="rId7" imgW="520700" imgH="863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679070" y="2266407"/>
                        <a:ext cx="1162050" cy="192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93757797"/>
              </p:ext>
            </p:extLst>
          </p:nvPr>
        </p:nvGraphicFramePr>
        <p:xfrm>
          <a:off x="6623613" y="2266407"/>
          <a:ext cx="1162050" cy="192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1" name="Equation" r:id="rId9" imgW="520700" imgH="863600" progId="Equation.DSMT4">
                  <p:embed/>
                </p:oleObj>
              </mc:Choice>
              <mc:Fallback>
                <p:oleObj name="Equation" r:id="rId9" imgW="520700" imgH="863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6623613" y="2266407"/>
                        <a:ext cx="1162050" cy="1924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916674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Zoom 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2.3 inches × 3.6 inches = ?</a:t>
            </a:r>
          </a:p>
          <a:p>
            <a:r>
              <a:rPr lang="en-US" dirty="0" smtClean="0"/>
              <a:t>How big are the tiny squares on the graph paper?</a:t>
            </a:r>
          </a:p>
        </p:txBody>
      </p:sp>
      <p:pic>
        <p:nvPicPr>
          <p:cNvPr id="4" name="Picture 3" descr="DecInchMult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18" r="52278"/>
          <a:stretch/>
        </p:blipFill>
        <p:spPr>
          <a:xfrm>
            <a:off x="720225" y="2823775"/>
            <a:ext cx="5206013" cy="383577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270173" y="2740025"/>
            <a:ext cx="249587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Answer:</a:t>
            </a:r>
          </a:p>
          <a:p>
            <a:r>
              <a:rPr lang="en-US" dirty="0" smtClean="0"/>
              <a:t>1/100 of a square inch</a:t>
            </a:r>
          </a:p>
          <a:p>
            <a:r>
              <a:rPr lang="en-US" dirty="0" smtClean="0"/>
              <a:t>=0.01 square inch</a:t>
            </a:r>
          </a:p>
          <a:p>
            <a:r>
              <a:rPr lang="en-US" dirty="0"/>
              <a:t>b</a:t>
            </a:r>
            <a:r>
              <a:rPr lang="en-US" dirty="0" smtClean="0"/>
              <a:t>ecause 100 of them fill a square inch</a:t>
            </a:r>
          </a:p>
          <a:p>
            <a:endParaRPr lang="en-US" dirty="0"/>
          </a:p>
          <a:p>
            <a:r>
              <a:rPr lang="en-US" dirty="0" smtClean="0"/>
              <a:t>A row of 10 tiny squares is 10/100 sq. in.</a:t>
            </a:r>
          </a:p>
          <a:p>
            <a:r>
              <a:rPr lang="en-US" dirty="0" smtClean="0"/>
              <a:t>= .10 sq. in. = .1 sq. in.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3990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Zoom 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2.3 inches × 3.6 inches = ?</a:t>
            </a:r>
          </a:p>
        </p:txBody>
      </p:sp>
      <p:pic>
        <p:nvPicPr>
          <p:cNvPr id="4" name="Picture 3" descr="DecInchMult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818" r="52278"/>
          <a:stretch/>
        </p:blipFill>
        <p:spPr>
          <a:xfrm>
            <a:off x="177869" y="2346868"/>
            <a:ext cx="5655771" cy="41671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6383" y="1760538"/>
            <a:ext cx="228600" cy="228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6383" y="2385470"/>
            <a:ext cx="228600" cy="228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6383" y="4893213"/>
            <a:ext cx="228600" cy="2286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6383" y="3716912"/>
            <a:ext cx="228600" cy="228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680200" y="1658938"/>
            <a:ext cx="1420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3x2=6 sq. in.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713707" y="2283870"/>
            <a:ext cx="19179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 sets of 3 rows</a:t>
            </a:r>
          </a:p>
          <a:p>
            <a:r>
              <a:rPr lang="en-US" dirty="0" smtClean="0"/>
              <a:t> of 10 tiny squares</a:t>
            </a:r>
          </a:p>
          <a:p>
            <a:r>
              <a:rPr lang="en-US" dirty="0" smtClean="0"/>
              <a:t>= 3 x .3</a:t>
            </a:r>
          </a:p>
          <a:p>
            <a:r>
              <a:rPr lang="en-US" dirty="0" smtClean="0"/>
              <a:t>= .9 sq. in.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713707" y="3605028"/>
            <a:ext cx="19179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</a:t>
            </a:r>
            <a:r>
              <a:rPr lang="en-US" dirty="0" smtClean="0"/>
              <a:t> sets of 6 rows</a:t>
            </a:r>
          </a:p>
          <a:p>
            <a:r>
              <a:rPr lang="en-US" dirty="0" smtClean="0"/>
              <a:t> of 10 tiny squares</a:t>
            </a:r>
          </a:p>
          <a:p>
            <a:r>
              <a:rPr lang="en-US" dirty="0" smtClean="0"/>
              <a:t>= 2 x .</a:t>
            </a:r>
            <a:r>
              <a:rPr lang="en-US" dirty="0"/>
              <a:t>6</a:t>
            </a:r>
            <a:endParaRPr lang="en-US" dirty="0" smtClean="0"/>
          </a:p>
          <a:p>
            <a:r>
              <a:rPr lang="en-US" dirty="0" smtClean="0"/>
              <a:t>= 1.2 sq. in.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713707" y="4795205"/>
            <a:ext cx="17905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 rows</a:t>
            </a:r>
          </a:p>
          <a:p>
            <a:r>
              <a:rPr lang="en-US" dirty="0" smtClean="0"/>
              <a:t> of 6 tiny squares</a:t>
            </a:r>
          </a:p>
          <a:p>
            <a:r>
              <a:rPr lang="en-US" dirty="0" smtClean="0"/>
              <a:t>= .3 x .</a:t>
            </a:r>
            <a:r>
              <a:rPr lang="en-US" dirty="0"/>
              <a:t>6</a:t>
            </a:r>
            <a:endParaRPr lang="en-US" dirty="0" smtClean="0"/>
          </a:p>
          <a:p>
            <a:r>
              <a:rPr lang="en-US" dirty="0" smtClean="0"/>
              <a:t>= .18 sq. in.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438900" y="6350000"/>
            <a:ext cx="22765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6+.9+1.2+.18 = 8.28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72423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Base ten blocks on the square meter mat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5699252" cy="4394200"/>
          </a:xfrm>
        </p:spPr>
        <p:txBody>
          <a:bodyPr>
            <a:normAutofit/>
          </a:bodyPr>
          <a:lstStyle/>
          <a:p>
            <a:r>
              <a:rPr lang="en-US" dirty="0" smtClean="0"/>
              <a:t>Materials, for each group of 8:</a:t>
            </a:r>
          </a:p>
          <a:p>
            <a:pPr lvl="1"/>
            <a:r>
              <a:rPr lang="en-US" dirty="0" smtClean="0"/>
              <a:t>A square on a table or the floor measuring a square meter, or a Square Meter Mat</a:t>
            </a:r>
          </a:p>
          <a:p>
            <a:pPr lvl="1"/>
            <a:r>
              <a:rPr lang="en-US" dirty="0" smtClean="0"/>
              <a:t>Lots of base 10 blocks</a:t>
            </a:r>
          </a:p>
          <a:p>
            <a:pPr lvl="1"/>
            <a:r>
              <a:rPr lang="en-US" dirty="0" smtClean="0"/>
              <a:t>Meter sticks or metric tape measures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69192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Base ten blocks on the square meter mat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4048252" cy="4902200"/>
          </a:xfrm>
        </p:spPr>
        <p:txBody>
          <a:bodyPr>
            <a:normAutofit lnSpcReduction="10000"/>
          </a:bodyPr>
          <a:lstStyle/>
          <a:p>
            <a:pPr>
              <a:spcBef>
                <a:spcPct val="0"/>
              </a:spcBef>
            </a:pPr>
            <a:r>
              <a:rPr lang="en-US" dirty="0" smtClean="0"/>
              <a:t>Use two meter sticks or </a:t>
            </a:r>
            <a:r>
              <a:rPr lang="en-US" dirty="0"/>
              <a:t>tape measures to lay out a square meter on </a:t>
            </a:r>
            <a:r>
              <a:rPr lang="en-US" dirty="0" smtClean="0"/>
              <a:t>the mat or the </a:t>
            </a:r>
            <a:r>
              <a:rPr lang="en-US" dirty="0"/>
              <a:t>floor. Start to fill it in with flats.</a:t>
            </a:r>
          </a:p>
          <a:p>
            <a:pPr>
              <a:spcBef>
                <a:spcPts val="650"/>
              </a:spcBef>
            </a:pPr>
            <a:r>
              <a:rPr lang="en-US" altLang="ja-JP" dirty="0"/>
              <a:t>How many flats will it take?</a:t>
            </a:r>
          </a:p>
          <a:p>
            <a:pPr>
              <a:spcBef>
                <a:spcPts val="650"/>
              </a:spcBef>
            </a:pPr>
            <a:r>
              <a:rPr lang="en-US" altLang="ja-JP" dirty="0"/>
              <a:t>What decimal fraction of the square meter does 1 flat cover?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013" y="1990725"/>
            <a:ext cx="4451350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89365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.2 x .3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Is .</a:t>
            </a:r>
            <a:r>
              <a:rPr lang="en-US" dirty="0"/>
              <a:t>2 x .3 = .</a:t>
            </a:r>
            <a:r>
              <a:rPr lang="en-US" dirty="0" smtClean="0"/>
              <a:t>6? </a:t>
            </a:r>
            <a:endParaRPr lang="en-US" dirty="0"/>
          </a:p>
          <a:p>
            <a:r>
              <a:rPr lang="en-US" dirty="0"/>
              <a:t>Check by doing  .2x.3 with base 10 blocks:</a:t>
            </a:r>
          </a:p>
          <a:p>
            <a:r>
              <a:rPr lang="en-US" dirty="0" smtClean="0"/>
              <a:t>Find .2 m and .3 m on meter sticks.</a:t>
            </a:r>
          </a:p>
          <a:p>
            <a:r>
              <a:rPr lang="en-US" dirty="0" smtClean="0"/>
              <a:t>Lay </a:t>
            </a:r>
            <a:r>
              <a:rPr lang="en-US" dirty="0"/>
              <a:t>out a rectangle .2 </a:t>
            </a:r>
            <a:r>
              <a:rPr lang="en-US" dirty="0" smtClean="0"/>
              <a:t>meter </a:t>
            </a:r>
            <a:r>
              <a:rPr lang="en-US" dirty="0"/>
              <a:t>by .3 meter </a:t>
            </a:r>
            <a:endParaRPr lang="en-US" dirty="0" smtClean="0"/>
          </a:p>
          <a:p>
            <a:r>
              <a:rPr lang="en-US" dirty="0" smtClean="0"/>
              <a:t>Fill </a:t>
            </a:r>
            <a:r>
              <a:rPr lang="en-US" dirty="0"/>
              <a:t>it in with base 10 blocks, using the biggest and fewest possible pieces.</a:t>
            </a:r>
          </a:p>
          <a:p>
            <a:r>
              <a:rPr lang="en-US" dirty="0"/>
              <a:t>What decimal fraction of a square meter does the rectangle cover?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05153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some computations on the 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Do several 2-digit multiplications. Use the biggest and fewest possible pieces to fill in the rectangle.</a:t>
            </a:r>
          </a:p>
          <a:p>
            <a:r>
              <a:rPr lang="en-US" dirty="0"/>
              <a:t>The product is the area, as a decimal fraction of the square meter.</a:t>
            </a:r>
          </a:p>
          <a:p>
            <a:r>
              <a:rPr lang="en-US" dirty="0"/>
              <a:t>You will also need to know: </a:t>
            </a:r>
          </a:p>
          <a:p>
            <a:pPr lvl="1"/>
            <a:r>
              <a:rPr lang="en-US" dirty="0"/>
              <a:t>What fraction of a square meter does the </a:t>
            </a:r>
            <a:r>
              <a:rPr lang="en-US" dirty="0" smtClean="0"/>
              <a:t>“long” </a:t>
            </a:r>
            <a:r>
              <a:rPr lang="en-US" dirty="0"/>
              <a:t>cover? </a:t>
            </a:r>
          </a:p>
          <a:p>
            <a:pPr lvl="1"/>
            <a:r>
              <a:rPr lang="en-US" dirty="0"/>
              <a:t>How much does the small cube cover?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9670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these, or make up your own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880110" lvl="1" indent="-514350">
              <a:buFont typeface="+mj-lt"/>
              <a:buAutoNum type="alphaLcPeriod"/>
            </a:pPr>
            <a:r>
              <a:rPr lang="fr-FR" dirty="0"/>
              <a:t>0.3 x 0.14</a:t>
            </a:r>
          </a:p>
          <a:p>
            <a:pPr marL="880110" lvl="1" indent="-514350">
              <a:buFont typeface="+mj-lt"/>
              <a:buAutoNum type="alphaLcPeriod"/>
            </a:pPr>
            <a:r>
              <a:rPr lang="fr-FR" dirty="0" smtClean="0"/>
              <a:t>0.23 </a:t>
            </a:r>
            <a:r>
              <a:rPr lang="fr-FR" dirty="0"/>
              <a:t>x 0.11</a:t>
            </a:r>
          </a:p>
          <a:p>
            <a:pPr marL="880110" lvl="1" indent="-514350">
              <a:buFont typeface="+mj-lt"/>
              <a:buAutoNum type="alphaLcPeriod"/>
            </a:pPr>
            <a:r>
              <a:rPr lang="fr-FR" dirty="0"/>
              <a:t>0.34 x 0.21</a:t>
            </a:r>
          </a:p>
          <a:p>
            <a:pPr marL="880110" lvl="1" indent="-514350">
              <a:buFont typeface="+mj-lt"/>
              <a:buAutoNum type="alphaLcPeriod"/>
            </a:pPr>
            <a:r>
              <a:rPr lang="fr-FR" dirty="0" smtClean="0"/>
              <a:t>0.17 </a:t>
            </a:r>
            <a:r>
              <a:rPr lang="fr-FR" dirty="0"/>
              <a:t>x 0.13</a:t>
            </a:r>
          </a:p>
          <a:p>
            <a:pPr marL="880110" lvl="1" indent="-514350">
              <a:buFont typeface="+mj-lt"/>
              <a:buAutoNum type="alphaLcPeriod"/>
            </a:pPr>
            <a:r>
              <a:rPr lang="fr-FR" dirty="0"/>
              <a:t>0.03 x </a:t>
            </a:r>
            <a:r>
              <a:rPr lang="fr-FR" dirty="0" smtClean="0"/>
              <a:t>0.06</a:t>
            </a:r>
          </a:p>
          <a:p>
            <a:pPr marL="880110" lvl="1" indent="-514350">
              <a:buFont typeface="+mj-lt"/>
              <a:buAutoNum type="alphaLcPeriod"/>
            </a:pPr>
            <a:r>
              <a:rPr lang="fr-FR" dirty="0" smtClean="0"/>
              <a:t>0.25 x 0.44</a:t>
            </a:r>
            <a:endParaRPr lang="fr-F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2316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Multiplication Makes Bigger?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Students who have experience only with whole numbers often think that multiplication always makes a bigger number than either factor.</a:t>
            </a:r>
          </a:p>
          <a:p>
            <a:r>
              <a:rPr lang="en-US" dirty="0"/>
              <a:t>Discuss.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4687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Dividing decimals by whole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We have 4.6 kg of strawberries to share between 4 people. How much does each get?</a:t>
            </a:r>
          </a:p>
          <a:p>
            <a:r>
              <a:rPr lang="en-US" dirty="0" smtClean="0"/>
              <a:t>Note: division as sharing.</a:t>
            </a:r>
          </a:p>
          <a:p>
            <a:r>
              <a:rPr lang="en-US" dirty="0" smtClean="0"/>
              <a:t>Note: about how much is 4.6 kg of strawberries?</a:t>
            </a:r>
          </a:p>
          <a:p>
            <a:r>
              <a:rPr lang="en-US" dirty="0" smtClean="0"/>
              <a:t>Use base 10 blocks to “deal out” the weights of berries into 5 piles. (Try it.)</a:t>
            </a:r>
          </a:p>
          <a:p>
            <a:r>
              <a:rPr lang="en-US" dirty="0" smtClean="0"/>
              <a:t>Check with a calculator. What does the calculator answer mean?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9998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Challenge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How can you get the whole number quotient and remainder using ONLY a 4-function calculator (no writing)?</a:t>
            </a:r>
          </a:p>
          <a:p>
            <a:r>
              <a:rPr lang="en-US" dirty="0" smtClean="0"/>
              <a:t>Example: 26 ÷ 8 = 3 r. 2. Calculator says 3.25.</a:t>
            </a:r>
          </a:p>
          <a:p>
            <a:pPr lvl="1"/>
            <a:r>
              <a:rPr lang="en-US" dirty="0" smtClean="0"/>
              <a:t>168 ÷ 35</a:t>
            </a:r>
          </a:p>
          <a:p>
            <a:pPr lvl="1"/>
            <a:r>
              <a:rPr lang="en-US" dirty="0" smtClean="0"/>
              <a:t>90 ÷ 7</a:t>
            </a:r>
          </a:p>
          <a:p>
            <a:pPr lvl="1"/>
            <a:r>
              <a:rPr lang="en-US" dirty="0" smtClean="0"/>
              <a:t>1234 ÷ 47</a:t>
            </a:r>
          </a:p>
          <a:p>
            <a:pPr lvl="1"/>
            <a:r>
              <a:rPr lang="en-US" dirty="0" smtClean="0"/>
              <a:t>9876543 ÷ 4321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5393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key idea of place value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value of each place is 10 times the value to its right, and 1/10 the value to its left</a:t>
            </a:r>
            <a:r>
              <a:rPr lang="en-US" dirty="0" smtClean="0"/>
              <a:t>.</a:t>
            </a:r>
          </a:p>
          <a:p>
            <a:r>
              <a:rPr lang="en-US" dirty="0" smtClean="0"/>
              <a:t>Requires consistent thinking about “10 times as big”, “1/10 as big”.</a:t>
            </a:r>
          </a:p>
          <a:p>
            <a:r>
              <a:rPr lang="en-US" dirty="0" smtClean="0"/>
              <a:t>Iterated m</a:t>
            </a:r>
            <a:r>
              <a:rPr lang="en-US" dirty="0" smtClean="0"/>
              <a:t>ultiplication and division, NOT addition.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6366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Dividing decimals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How many 100’s are in 10,000?</a:t>
            </a:r>
          </a:p>
          <a:p>
            <a:r>
              <a:rPr lang="en-US" dirty="0" smtClean="0"/>
              <a:t>What operation is this question asking about?</a:t>
            </a:r>
          </a:p>
          <a:p>
            <a:r>
              <a:rPr lang="en-US" dirty="0" smtClean="0"/>
              <a:t>Example: “How many 3’s are in 21?” can be interpreted as division: 21÷3. Can also be interpreted as measurement, as in how many centimeters are in the length of this pencil?</a:t>
            </a:r>
          </a:p>
          <a:p>
            <a:r>
              <a:rPr lang="en-US" dirty="0" smtClean="0"/>
              <a:t>So question is asking 10,000÷100</a:t>
            </a:r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9766466"/>
              </p:ext>
            </p:extLst>
          </p:nvPr>
        </p:nvGraphicFramePr>
        <p:xfrm>
          <a:off x="3105150" y="5214938"/>
          <a:ext cx="1949450" cy="1287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1" name="Equation" r:id="rId3" imgW="711200" imgH="469900" progId="Equation.DSMT4">
                  <p:embed/>
                </p:oleObj>
              </mc:Choice>
              <mc:Fallback>
                <p:oleObj name="Equation" r:id="rId3" imgW="711200" imgH="4699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05150" y="5214938"/>
                        <a:ext cx="1949450" cy="1287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89378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68300" y="533400"/>
            <a:ext cx="2946400" cy="5562600"/>
          </a:xfrm>
        </p:spPr>
        <p:txBody>
          <a:bodyPr>
            <a:normAutofit/>
          </a:bodyPr>
          <a:lstStyle/>
          <a:p>
            <a:r>
              <a:rPr lang="en-US" dirty="0" smtClean="0"/>
              <a:t>Better yet, count place values.</a:t>
            </a:r>
          </a:p>
          <a:p>
            <a:r>
              <a:rPr lang="en-US" dirty="0" smtClean="0"/>
              <a:t>From 100 to 10,000, go up 2 rows</a:t>
            </a:r>
          </a:p>
          <a:p>
            <a:r>
              <a:rPr lang="en-US" dirty="0" smtClean="0"/>
              <a:t>That is, multiply by 10 two times</a:t>
            </a:r>
          </a:p>
          <a:p>
            <a:r>
              <a:rPr lang="en-US" dirty="0" smtClean="0"/>
              <a:t>So there are 10x10 = 100 hundreds in 10,000</a:t>
            </a:r>
            <a:endParaRPr lang="en-US" dirty="0"/>
          </a:p>
        </p:txBody>
      </p:sp>
      <p:pic>
        <p:nvPicPr>
          <p:cNvPr id="4" name="Picture 3" descr="PowersOfTen-small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684" y="0"/>
            <a:ext cx="52993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3154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mental math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864100"/>
          </a:xfrm>
        </p:spPr>
        <p:txBody>
          <a:bodyPr/>
          <a:lstStyle/>
          <a:p>
            <a:r>
              <a:rPr lang="en-US" dirty="0" smtClean="0"/>
              <a:t>Do mentally (using the Powers of Ten poster?), then express as a division.</a:t>
            </a:r>
          </a:p>
          <a:p>
            <a:pPr marL="880110" lvl="1" indent="-514350">
              <a:buFont typeface="+mj-lt"/>
              <a:buAutoNum type="alphaLcPeriod"/>
            </a:pPr>
            <a:r>
              <a:rPr lang="en-US" dirty="0" smtClean="0"/>
              <a:t>How many tenths are in 10?</a:t>
            </a:r>
          </a:p>
          <a:p>
            <a:pPr marL="880110" lvl="1" indent="-514350">
              <a:buFont typeface="+mj-lt"/>
              <a:buAutoNum type="alphaLcPeriod"/>
            </a:pPr>
            <a:r>
              <a:rPr lang="en-US" dirty="0" smtClean="0"/>
              <a:t>How many thousandths are in 0.1?</a:t>
            </a:r>
          </a:p>
          <a:p>
            <a:pPr marL="880110" lvl="1" indent="-514350">
              <a:buFont typeface="+mj-lt"/>
              <a:buAutoNum type="alphaLcPeriod"/>
            </a:pPr>
            <a:r>
              <a:rPr lang="en-US" dirty="0" smtClean="0"/>
              <a:t>How many .2’s are in 140?</a:t>
            </a:r>
          </a:p>
          <a:p>
            <a:pPr marL="880110" lvl="1" indent="-514350">
              <a:buFont typeface="+mj-lt"/>
              <a:buAutoNum type="alphaLcPeriod"/>
            </a:pPr>
            <a:r>
              <a:rPr lang="en-US" dirty="0" smtClean="0"/>
              <a:t>How many .002’s are in .14?</a:t>
            </a:r>
          </a:p>
          <a:p>
            <a:pPr marL="560070" indent="-514350"/>
            <a:r>
              <a:rPr lang="en-US" dirty="0" smtClean="0"/>
              <a:t>Use the poster:</a:t>
            </a:r>
          </a:p>
          <a:p>
            <a:pPr marL="880110" lvl="1" indent="-514350">
              <a:buFont typeface="+mj-lt"/>
              <a:buAutoNum type="alphaLcPeriod"/>
            </a:pPr>
            <a:r>
              <a:rPr lang="en-US" dirty="0" smtClean="0"/>
              <a:t>.01 x .001</a:t>
            </a:r>
          </a:p>
          <a:p>
            <a:pPr marL="880110" lvl="1" indent="-514350">
              <a:buFont typeface="+mj-lt"/>
              <a:buAutoNum type="alphaLcPeriod"/>
            </a:pPr>
            <a:r>
              <a:rPr lang="en-US" dirty="0" smtClean="0"/>
              <a:t>100 x .0001</a:t>
            </a:r>
          </a:p>
          <a:p>
            <a:pPr marL="880110" lvl="1" indent="-514350">
              <a:buFont typeface="+mj-lt"/>
              <a:buAutoNum type="alphaLcPeriod"/>
            </a:pPr>
            <a:r>
              <a:rPr lang="en-US" dirty="0" smtClean="0"/>
              <a:t>.03 x 4000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97899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Dividing decimals: fraction approach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Dividing can be expressed as a fraction:</a:t>
            </a:r>
          </a:p>
          <a:p>
            <a:pPr marL="0" indent="0">
              <a:buNone/>
            </a:pPr>
            <a:r>
              <a:rPr lang="en-US" dirty="0" smtClean="0"/>
              <a:t>   2 ÷ 3 = 2/3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In general, you can move the decimal point the same number of places for both divisor and dividend and get the same quotient.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6868358"/>
              </p:ext>
            </p:extLst>
          </p:nvPr>
        </p:nvGraphicFramePr>
        <p:xfrm>
          <a:off x="889000" y="2787650"/>
          <a:ext cx="6134100" cy="1022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5" name="Equation" r:id="rId3" imgW="2362200" imgH="393700" progId="Equation.DSMT4">
                  <p:embed/>
                </p:oleObj>
              </mc:Choice>
              <mc:Fallback>
                <p:oleObj name="Equation" r:id="rId3" imgW="2362200" imgH="3937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89000" y="2787650"/>
                        <a:ext cx="6134100" cy="1022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60594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Decimals on the number 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833864"/>
          </a:xfrm>
        </p:spPr>
        <p:txBody>
          <a:bodyPr>
            <a:normAutofit/>
          </a:bodyPr>
          <a:lstStyle/>
          <a:p>
            <a:r>
              <a:rPr lang="en-US" sz="3200" dirty="0"/>
              <a:t>A number line in centimeters</a:t>
            </a:r>
            <a:endParaRPr lang="en-US" sz="3200" dirty="0" smtClean="0"/>
          </a:p>
          <a:p>
            <a:r>
              <a:rPr lang="en-US" dirty="0" smtClean="0"/>
              <a:t>Show me. How long is</a:t>
            </a:r>
          </a:p>
          <a:p>
            <a:pPr lvl="1"/>
            <a:r>
              <a:rPr lang="en-US" dirty="0" smtClean="0"/>
              <a:t>1 centimeter?</a:t>
            </a:r>
          </a:p>
          <a:p>
            <a:pPr lvl="1"/>
            <a:r>
              <a:rPr lang="en-US" dirty="0" smtClean="0"/>
              <a:t>10 centimeters?</a:t>
            </a:r>
          </a:p>
          <a:p>
            <a:pPr lvl="1"/>
            <a:r>
              <a:rPr lang="en-US" dirty="0" smtClean="0"/>
              <a:t>100 centimeters (= 1 meter)?</a:t>
            </a:r>
          </a:p>
          <a:p>
            <a:pPr lvl="1"/>
            <a:r>
              <a:rPr lang="en-US" dirty="0" smtClean="0"/>
              <a:t>1000 centimeters?</a:t>
            </a:r>
          </a:p>
          <a:p>
            <a:pPr lvl="1"/>
            <a:r>
              <a:rPr lang="en-US" dirty="0" smtClean="0"/>
              <a:t>10,000 centimeters?</a:t>
            </a:r>
          </a:p>
          <a:p>
            <a:pPr lvl="1"/>
            <a:r>
              <a:rPr lang="en-US" dirty="0" smtClean="0"/>
              <a:t>100,000 centimeters?</a:t>
            </a:r>
          </a:p>
        </p:txBody>
      </p:sp>
    </p:spTree>
    <p:extLst>
      <p:ext uri="{BB962C8B-B14F-4D97-AF65-F5344CB8AC3E}">
        <p14:creationId xmlns:p14="http://schemas.microsoft.com/office/powerpoint/2010/main" val="41606519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moral of the 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Repeatedly multiplying by 10 makes sizes grow VERY fast!</a:t>
            </a:r>
          </a:p>
          <a:p>
            <a:r>
              <a:rPr lang="en-US" dirty="0" smtClean="0"/>
              <a:t>It’s about multiplying, not adding</a:t>
            </a:r>
          </a:p>
        </p:txBody>
      </p:sp>
    </p:spTree>
    <p:extLst>
      <p:ext uri="{BB962C8B-B14F-4D97-AF65-F5344CB8AC3E}">
        <p14:creationId xmlns:p14="http://schemas.microsoft.com/office/powerpoint/2010/main" val="22471544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 lines and place value?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places </a:t>
            </a:r>
            <a:r>
              <a:rPr lang="en-US" dirty="0"/>
              <a:t>are arranged like counting on a number </a:t>
            </a:r>
            <a:r>
              <a:rPr lang="en-US" dirty="0" smtClean="0"/>
              <a:t>line; digits are equally spaced. Suggests adding.</a:t>
            </a:r>
          </a:p>
          <a:p>
            <a:endParaRPr lang="en-US" dirty="0" smtClean="0"/>
          </a:p>
          <a:p>
            <a:endParaRPr lang="en-US" dirty="0"/>
          </a:p>
          <a:p>
            <a:endParaRPr lang="en-US" sz="1200" dirty="0" smtClean="0"/>
          </a:p>
          <a:p>
            <a:r>
              <a:rPr lang="en-US" dirty="0" smtClean="0"/>
              <a:t>But the </a:t>
            </a:r>
            <a:r>
              <a:rPr lang="en-US" i="1" dirty="0" smtClean="0"/>
              <a:t>values</a:t>
            </a:r>
            <a:r>
              <a:rPr lang="en-US" dirty="0" smtClean="0"/>
              <a:t> are not equally spaced: multiplication.</a:t>
            </a:r>
            <a:endParaRPr lang="en-US" dirty="0"/>
          </a:p>
        </p:txBody>
      </p:sp>
      <p:pic>
        <p:nvPicPr>
          <p:cNvPr id="4" name="Picture 3" descr="PlaceVal-NumLIne1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1" t="5490" r="42328" b="-498"/>
          <a:stretch/>
        </p:blipFill>
        <p:spPr>
          <a:xfrm>
            <a:off x="896866" y="2651240"/>
            <a:ext cx="7704158" cy="1288231"/>
          </a:xfrm>
          <a:prstGeom prst="rect">
            <a:avLst/>
          </a:prstGeom>
        </p:spPr>
      </p:pic>
      <p:pic>
        <p:nvPicPr>
          <p:cNvPr id="5" name="Picture 4" descr="PlaceVal-NumLine2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78" r="9497"/>
          <a:stretch/>
        </p:blipFill>
        <p:spPr>
          <a:xfrm>
            <a:off x="1622425" y="4622533"/>
            <a:ext cx="6169394" cy="187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78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Zooming out and in on the number 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1009713"/>
          </a:xfrm>
        </p:spPr>
        <p:txBody>
          <a:bodyPr/>
          <a:lstStyle/>
          <a:p>
            <a:r>
              <a:rPr lang="en-US" dirty="0" smtClean="0"/>
              <a:t>Spacing of the place values 1, 10, 100, … looks the same when you zoom out.</a:t>
            </a:r>
            <a:endParaRPr lang="en-US" dirty="0"/>
          </a:p>
        </p:txBody>
      </p:sp>
      <p:pic>
        <p:nvPicPr>
          <p:cNvPr id="4" name="Picture 3" descr="Zoom out num li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067" y="2538613"/>
            <a:ext cx="5535168" cy="405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367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Zooming out and in on the number 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1009713"/>
          </a:xfrm>
        </p:spPr>
        <p:txBody>
          <a:bodyPr/>
          <a:lstStyle/>
          <a:p>
            <a:r>
              <a:rPr lang="en-US" dirty="0" smtClean="0"/>
              <a:t>Spacing of the place values .01, .1, 1, 10, 100, … looks the same when you zoom in.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067" y="2721493"/>
            <a:ext cx="5535168" cy="369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1274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References for showing powers of 10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Google </a:t>
            </a:r>
            <a:r>
              <a:rPr lang="en-US" dirty="0"/>
              <a:t>maps, zoom </a:t>
            </a:r>
            <a:r>
              <a:rPr lang="en-US" dirty="0" smtClean="0"/>
              <a:t>in or out</a:t>
            </a:r>
            <a:r>
              <a:rPr lang="en-US" dirty="0"/>
              <a:t>.</a:t>
            </a:r>
          </a:p>
          <a:p>
            <a:r>
              <a:rPr lang="en-US" dirty="0"/>
              <a:t>Math software such as GeoGebra; zoom </a:t>
            </a:r>
            <a:r>
              <a:rPr lang="en-US" dirty="0" smtClean="0"/>
              <a:t>in or out</a:t>
            </a:r>
            <a:br>
              <a:rPr lang="en-US" dirty="0" smtClean="0"/>
            </a:br>
            <a:r>
              <a:rPr lang="en-US" dirty="0" smtClean="0"/>
              <a:t>http://</a:t>
            </a:r>
            <a:r>
              <a:rPr lang="en-US" dirty="0" err="1" smtClean="0"/>
              <a:t>www.geogebra.org</a:t>
            </a:r>
            <a:endParaRPr lang="en-US" dirty="0"/>
          </a:p>
          <a:p>
            <a:r>
              <a:rPr lang="en-US" dirty="0"/>
              <a:t>Powers of Ten </a:t>
            </a:r>
            <a:r>
              <a:rPr lang="en-US" dirty="0" smtClean="0"/>
              <a:t>video: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http</a:t>
            </a:r>
            <a:r>
              <a:rPr lang="en-US" dirty="0"/>
              <a:t>://</a:t>
            </a:r>
            <a:r>
              <a:rPr lang="en-US" dirty="0" err="1"/>
              <a:t>www.eamesoffice.com</a:t>
            </a:r>
            <a:r>
              <a:rPr lang="en-US" dirty="0"/>
              <a:t>/the-work/powers-of-ten/</a:t>
            </a:r>
          </a:p>
        </p:txBody>
      </p:sp>
    </p:spTree>
    <p:extLst>
      <p:ext uri="{BB962C8B-B14F-4D97-AF65-F5344CB8AC3E}">
        <p14:creationId xmlns:p14="http://schemas.microsoft.com/office/powerpoint/2010/main" val="13741429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Research in grades 3-5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Researcher: How </a:t>
            </a:r>
            <a:r>
              <a:rPr lang="en-US" dirty="0"/>
              <a:t>many toy wheels </a:t>
            </a:r>
            <a:r>
              <a:rPr lang="en-US" dirty="0" smtClean="0"/>
              <a:t>are in this bag?</a:t>
            </a:r>
          </a:p>
          <a:p>
            <a:r>
              <a:rPr lang="en-US" dirty="0"/>
              <a:t>T</a:t>
            </a:r>
            <a:r>
              <a:rPr lang="en-US" dirty="0" smtClean="0"/>
              <a:t>wo </a:t>
            </a:r>
            <a:r>
              <a:rPr lang="en-US" dirty="0"/>
              <a:t>clues: </a:t>
            </a:r>
            <a:endParaRPr lang="en-US" dirty="0" smtClean="0"/>
          </a:p>
          <a:p>
            <a:pPr lvl="1"/>
            <a:r>
              <a:rPr lang="en-US" dirty="0" smtClean="0"/>
              <a:t>There </a:t>
            </a:r>
            <a:r>
              <a:rPr lang="en-US" dirty="0"/>
              <a:t>are enough for six toy cars. </a:t>
            </a:r>
            <a:endParaRPr lang="en-US" dirty="0" smtClean="0"/>
          </a:p>
          <a:p>
            <a:pPr lvl="1"/>
            <a:r>
              <a:rPr lang="en-US" dirty="0" smtClean="0"/>
              <a:t>There </a:t>
            </a:r>
            <a:r>
              <a:rPr lang="en-US" dirty="0"/>
              <a:t>are 2 left over</a:t>
            </a:r>
            <a:r>
              <a:rPr lang="en-US" dirty="0" smtClean="0"/>
              <a:t>.</a:t>
            </a:r>
          </a:p>
          <a:p>
            <a:r>
              <a:rPr lang="en-US" dirty="0" smtClean="0"/>
              <a:t>Students: 26 wheels.</a:t>
            </a:r>
          </a:p>
          <a:p>
            <a:r>
              <a:rPr lang="en-US" dirty="0" smtClean="0"/>
              <a:t>Researcher: </a:t>
            </a:r>
            <a:r>
              <a:rPr lang="en-US" dirty="0"/>
              <a:t>W</a:t>
            </a:r>
            <a:r>
              <a:rPr lang="en-US" dirty="0" smtClean="0"/>
              <a:t>hat does each </a:t>
            </a:r>
            <a:r>
              <a:rPr lang="en-US" dirty="0"/>
              <a:t>part of 26 (the 6 and then the 2) </a:t>
            </a:r>
            <a:r>
              <a:rPr lang="en-US" dirty="0" smtClean="0"/>
              <a:t>have </a:t>
            </a:r>
            <a:r>
              <a:rPr lang="en-US" dirty="0"/>
              <a:t>to do with “how many you </a:t>
            </a:r>
            <a:r>
              <a:rPr lang="en-US" dirty="0" smtClean="0"/>
              <a:t>have”? </a:t>
            </a:r>
          </a:p>
          <a:p>
            <a:endParaRPr lang="en-US" dirty="0"/>
          </a:p>
          <a:p>
            <a:r>
              <a:rPr lang="en-US" dirty="0" smtClean="0"/>
              <a:t>What do you think students said?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Ross, S. R. (2002). Place Value: Problem Solving and Written Assessment. </a:t>
            </a:r>
            <a:r>
              <a:rPr lang="en-US" i="1" dirty="0"/>
              <a:t>Teaching Children Mathematics</a:t>
            </a:r>
            <a:r>
              <a:rPr lang="en-US" dirty="0"/>
              <a:t>, </a:t>
            </a:r>
            <a:r>
              <a:rPr lang="en-US" i="1" dirty="0"/>
              <a:t>8</a:t>
            </a:r>
            <a:r>
              <a:rPr lang="en-US" dirty="0"/>
              <a:t>(7), 419–23</a:t>
            </a:r>
            <a:r>
              <a:rPr lang="en-US" dirty="0"/>
              <a:t> 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0338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 for your attention!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Susan Addington</a:t>
            </a:r>
          </a:p>
          <a:p>
            <a:r>
              <a:rPr lang="en-US" dirty="0" smtClean="0"/>
              <a:t>Math Dept., CSUSB</a:t>
            </a:r>
          </a:p>
          <a:p>
            <a:r>
              <a:rPr lang="en-US" dirty="0" smtClean="0">
                <a:hlinkClick r:id="rId2"/>
              </a:rPr>
              <a:t>saddingt@csusb.edu</a:t>
            </a:r>
            <a:endParaRPr lang="en-US" dirty="0" smtClean="0"/>
          </a:p>
          <a:p>
            <a:r>
              <a:rPr lang="en-US" dirty="0" smtClean="0"/>
              <a:t>Personal website:</a:t>
            </a:r>
          </a:p>
          <a:p>
            <a:pPr marL="365760" lvl="1" indent="0">
              <a:buNone/>
            </a:pPr>
            <a:r>
              <a:rPr lang="en-US" dirty="0" smtClean="0">
                <a:hlinkClick r:id="rId3"/>
              </a:rPr>
              <a:t>http://www.quadrivium.info</a:t>
            </a:r>
            <a:endParaRPr lang="en-US" dirty="0" smtClean="0"/>
          </a:p>
          <a:p>
            <a:pPr marL="365760" lvl="1" indent="0">
              <a:buNone/>
            </a:pPr>
            <a:r>
              <a:rPr lang="en-US" dirty="0" smtClean="0"/>
              <a:t>Applets</a:t>
            </a:r>
          </a:p>
          <a:p>
            <a:pPr marL="365760" lvl="1" indent="0">
              <a:buNone/>
            </a:pPr>
            <a:r>
              <a:rPr lang="en-US" dirty="0" smtClean="0"/>
              <a:t>Future: the Measuring the World Store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89904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work</a:t>
            </a:r>
            <a:endParaRPr lang="en-US" dirty="0"/>
          </a:p>
        </p:txBody>
      </p:sp>
      <p:pic>
        <p:nvPicPr>
          <p:cNvPr id="6" name="Picture 5" descr="Ross26Wheels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4170" y="1533062"/>
            <a:ext cx="5035184" cy="528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5273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Moral of the 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Don’t assume your students completely understand place value.</a:t>
            </a:r>
          </a:p>
          <a:p>
            <a:r>
              <a:rPr lang="en-US" sz="3200" dirty="0" smtClean="0"/>
              <a:t>Like many mathematical topics, full understanding develops over many years.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501676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grade standards related to decimals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Understand decimal notation for fractions, and compare decimal </a:t>
            </a:r>
            <a:r>
              <a:rPr lang="en-US" dirty="0" smtClean="0"/>
              <a:t>fractions</a:t>
            </a:r>
            <a:r>
              <a:rPr lang="en-US" dirty="0"/>
              <a:t> </a:t>
            </a:r>
            <a:r>
              <a:rPr lang="en-US" dirty="0" smtClean="0"/>
              <a:t>(including using a number line)</a:t>
            </a:r>
            <a:endParaRPr lang="en-US" dirty="0"/>
          </a:p>
          <a:p>
            <a:r>
              <a:rPr lang="en-US" dirty="0"/>
              <a:t>Know relative sizes of measurement units within one system of units including km, m, cm; kg, </a:t>
            </a:r>
            <a:r>
              <a:rPr lang="en-US" dirty="0" smtClean="0"/>
              <a:t>g; … </a:t>
            </a:r>
            <a:r>
              <a:rPr lang="en-US" dirty="0"/>
              <a:t>l, ml; </a:t>
            </a:r>
            <a:r>
              <a:rPr lang="en-US" dirty="0" err="1"/>
              <a:t>hr</a:t>
            </a:r>
            <a:r>
              <a:rPr lang="en-US" dirty="0"/>
              <a:t>, min, sec. Within a single system of measurement, express measurements in a larger unit in terms of a smaller unit. </a:t>
            </a:r>
            <a:endParaRPr lang="en-US" dirty="0" smtClean="0"/>
          </a:p>
          <a:p>
            <a:r>
              <a:rPr lang="en-US" dirty="0" smtClean="0"/>
              <a:t>[3</a:t>
            </a:r>
            <a:r>
              <a:rPr lang="en-US" baseline="30000" dirty="0" smtClean="0"/>
              <a:t>rd</a:t>
            </a:r>
            <a:r>
              <a:rPr lang="en-US" dirty="0" smtClean="0"/>
              <a:t> grade:] Square units such as square cm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7671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Median">
  <a:themeElements>
    <a:clrScheme name="Custom 4">
      <a:dk1>
        <a:sysClr val="windowText" lastClr="000000"/>
      </a:dk1>
      <a:lt1>
        <a:sysClr val="window" lastClr="FFFFFF"/>
      </a:lt1>
      <a:dk2>
        <a:srgbClr val="2F1F58"/>
      </a:dk2>
      <a:lt2>
        <a:srgbClr val="B7A9E0"/>
      </a:lt2>
      <a:accent1>
        <a:srgbClr val="8C73D0"/>
      </a:accent1>
      <a:accent2>
        <a:srgbClr val="408000"/>
      </a:accent2>
      <a:accent3>
        <a:srgbClr val="C5A6E8"/>
      </a:accent3>
      <a:accent4>
        <a:srgbClr val="B45EC7"/>
      </a:accent4>
      <a:accent5>
        <a:srgbClr val="9FDAFB"/>
      </a:accent5>
      <a:accent6>
        <a:srgbClr val="95C5B0"/>
      </a:accent6>
      <a:hlink>
        <a:srgbClr val="744AE0"/>
      </a:hlink>
      <a:folHlink>
        <a:srgbClr val="8D8AD1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ＭＳ Ｐゴシック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8280</TotalTime>
  <Words>2657</Words>
  <Application>Microsoft Macintosh PowerPoint</Application>
  <PresentationFormat>On-screen Show (4:3)</PresentationFormat>
  <Paragraphs>349</Paragraphs>
  <Slides>60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60</vt:i4>
      </vt:variant>
    </vt:vector>
  </HeadingPairs>
  <TitlesOfParts>
    <vt:vector size="63" baseType="lpstr">
      <vt:lpstr>Median</vt:lpstr>
      <vt:lpstr>Equation</vt:lpstr>
      <vt:lpstr>MathType 6.0 Equation</vt:lpstr>
      <vt:lpstr>Decimal number sense</vt:lpstr>
      <vt:lpstr>Why are decimals hard?</vt:lpstr>
      <vt:lpstr>Is place value hard?</vt:lpstr>
      <vt:lpstr>Do the subtraction</vt:lpstr>
      <vt:lpstr>The key idea of place value</vt:lpstr>
      <vt:lpstr>Research in grades 3-5</vt:lpstr>
      <vt:lpstr>Student work</vt:lpstr>
      <vt:lpstr>Moral of the story</vt:lpstr>
      <vt:lpstr>4th grade standards related to decimals</vt:lpstr>
      <vt:lpstr>Everyday objects</vt:lpstr>
      <vt:lpstr>Fraction strips</vt:lpstr>
      <vt:lpstr>Cuisenaire rods</vt:lpstr>
      <vt:lpstr>Standard units in the metric system</vt:lpstr>
      <vt:lpstr>Find these numbers on a meter stick or tape measure</vt:lpstr>
      <vt:lpstr>Measure in decimal meters early and often!</vt:lpstr>
      <vt:lpstr>Cooking</vt:lpstr>
      <vt:lpstr>Base ten blocks</vt:lpstr>
      <vt:lpstr>Base ten blocks</vt:lpstr>
      <vt:lpstr>Base ten blocks too expensive to make</vt:lpstr>
      <vt:lpstr>Base ten blocks too expensive to make</vt:lpstr>
      <vt:lpstr>Base ten blocks too expensive to make</vt:lpstr>
      <vt:lpstr>Base ten blocks too expensive to make</vt:lpstr>
      <vt:lpstr>Base ten blocks too expensive to make</vt:lpstr>
      <vt:lpstr>Base ten blocks too expensive to make</vt:lpstr>
      <vt:lpstr>Do not call the small cube “the unit”</vt:lpstr>
      <vt:lpstr>On this page, the flat = 1</vt:lpstr>
      <vt:lpstr>Change the unit again</vt:lpstr>
      <vt:lpstr>5th grade standards related to decimals</vt:lpstr>
      <vt:lpstr>6th grade standards related to decimals</vt:lpstr>
      <vt:lpstr>Adding and subtracting decimals with base ten blocks</vt:lpstr>
      <vt:lpstr>Try it.</vt:lpstr>
      <vt:lpstr>Money?</vt:lpstr>
      <vt:lpstr>Multiplication</vt:lpstr>
      <vt:lpstr>Area and multiplication</vt:lpstr>
      <vt:lpstr>Multiplication</vt:lpstr>
      <vt:lpstr>Multiplying to tenths</vt:lpstr>
      <vt:lpstr>Explore the materials</vt:lpstr>
      <vt:lpstr>Explore the materials</vt:lpstr>
      <vt:lpstr>2.3 inches × 3.6 inches </vt:lpstr>
      <vt:lpstr>Zoom in</vt:lpstr>
      <vt:lpstr>Zoom in</vt:lpstr>
      <vt:lpstr>Base ten blocks on the square meter mat</vt:lpstr>
      <vt:lpstr>Base ten blocks on the square meter mat</vt:lpstr>
      <vt:lpstr>.2 x .3</vt:lpstr>
      <vt:lpstr>Do some computations on the mat</vt:lpstr>
      <vt:lpstr>Do these, or make up your own</vt:lpstr>
      <vt:lpstr>Multiplication Makes Bigger?</vt:lpstr>
      <vt:lpstr>Dividing decimals by whole numbers</vt:lpstr>
      <vt:lpstr>Challenge</vt:lpstr>
      <vt:lpstr>Dividing decimals</vt:lpstr>
      <vt:lpstr>PowerPoint Presentation</vt:lpstr>
      <vt:lpstr>More mental math</vt:lpstr>
      <vt:lpstr>Dividing decimals: fraction approach</vt:lpstr>
      <vt:lpstr>Decimals on the number line</vt:lpstr>
      <vt:lpstr>The moral of the story</vt:lpstr>
      <vt:lpstr>Number lines and place value?</vt:lpstr>
      <vt:lpstr>Zooming out and in on the number line</vt:lpstr>
      <vt:lpstr>Zooming out and in on the number line</vt:lpstr>
      <vt:lpstr>References for showing powers of 10</vt:lpstr>
      <vt:lpstr>Thank you for your attention!</vt:lpstr>
    </vt:vector>
  </TitlesOfParts>
  <Company>CSUSB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Decimal number sense</dc:title>
  <dc:creator>Susan Addington</dc:creator>
  <cp:lastModifiedBy>Susan Addington</cp:lastModifiedBy>
  <cp:revision>42</cp:revision>
  <cp:lastPrinted>2015-02-07T07:07:13Z</cp:lastPrinted>
  <dcterms:created xsi:type="dcterms:W3CDTF">2015-02-02T04:10:48Z</dcterms:created>
  <dcterms:modified xsi:type="dcterms:W3CDTF">2015-02-07T22:41:07Z</dcterms:modified>
</cp:coreProperties>
</file>